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3" r:id="rId4"/>
    <p:sldId id="259" r:id="rId5"/>
    <p:sldId id="264" r:id="rId6"/>
    <p:sldId id="266" r:id="rId7"/>
    <p:sldId id="260" r:id="rId8"/>
    <p:sldId id="268" r:id="rId9"/>
    <p:sldId id="269" r:id="rId10"/>
    <p:sldId id="267" r:id="rId11"/>
    <p:sldId id="270" r:id="rId12"/>
    <p:sldId id="261" r:id="rId13"/>
    <p:sldId id="271" r:id="rId14"/>
    <p:sldId id="272" r:id="rId15"/>
    <p:sldId id="273" r:id="rId16"/>
    <p:sldId id="274" r:id="rId17"/>
    <p:sldId id="275" r:id="rId18"/>
    <p:sldId id="265" r:id="rId1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45" d="100"/>
          <a:sy n="45" d="100"/>
        </p:scale>
        <p:origin x="-1157" y="-115"/>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25/04/2013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25/04/2013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25/04/2013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25/04/2013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25/04/2013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25/04/2013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25/04/2013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25/04/2013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25/04/2013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25/04/2013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25/04/2013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25/04/2013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3670176" cy="3170783"/>
          </a:xfrm>
        </p:spPr>
        <p:txBody>
          <a:bodyPr>
            <a:normAutofit/>
          </a:bodyPr>
          <a:lstStyle/>
          <a:p>
            <a:r>
              <a:rPr lang="es-CO" sz="4800" b="1" i="1" dirty="0" smtClean="0">
                <a:solidFill>
                  <a:srgbClr val="FF0000"/>
                </a:solidFill>
                <a:latin typeface="Agency FB" pitchFamily="34" charset="0"/>
              </a:rPr>
              <a:t>Texto base: Efesios </a:t>
            </a:r>
            <a:r>
              <a:rPr lang="es-CO" sz="3600" b="1" i="1" dirty="0" smtClean="0">
                <a:solidFill>
                  <a:srgbClr val="FF0000"/>
                </a:solidFill>
                <a:latin typeface="Agency FB" pitchFamily="34" charset="0"/>
              </a:rPr>
              <a:t>5:15-17.</a:t>
            </a:r>
            <a:endParaRPr lang="es-CO" sz="3600" b="1" i="1" dirty="0">
              <a:solidFill>
                <a:srgbClr val="FF0000"/>
              </a:solidFill>
              <a:latin typeface="Agency FB" pitchFamily="34" charset="0"/>
            </a:endParaRPr>
          </a:p>
        </p:txBody>
      </p:sp>
      <p:sp>
        <p:nvSpPr>
          <p:cNvPr id="4" name="3 Elipse"/>
          <p:cNvSpPr/>
          <p:nvPr/>
        </p:nvSpPr>
        <p:spPr>
          <a:xfrm>
            <a:off x="467544" y="332656"/>
            <a:ext cx="8136904" cy="163448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800" dirty="0">
                <a:solidFill>
                  <a:srgbClr val="002060"/>
                </a:solidFill>
              </a:rPr>
              <a:t>FUERA DE CONTROL</a:t>
            </a:r>
          </a:p>
        </p:txBody>
      </p:sp>
      <p:pic>
        <p:nvPicPr>
          <p:cNvPr id="1026" name="Picture 2" descr="http://t0.gstatic.com/images?q=tbn:ANd9GcT6FmoA8MF71VrZ9qx0fALgstJdvSN1ywh_mfknZKfDYi6b9hI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2204864"/>
            <a:ext cx="3888432" cy="3456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2904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smtClean="0">
                <a:latin typeface="Agency FB" pitchFamily="34" charset="0"/>
              </a:rPr>
              <a:t>Introducción</a:t>
            </a:r>
            <a:endParaRPr lang="es-CO" b="1" i="1" dirty="0">
              <a:latin typeface="Agency FB" pitchFamily="34" charset="0"/>
            </a:endParaRPr>
          </a:p>
        </p:txBody>
      </p:sp>
      <p:sp>
        <p:nvSpPr>
          <p:cNvPr id="3" name="2 Marcador de contenido"/>
          <p:cNvSpPr>
            <a:spLocks noGrp="1"/>
          </p:cNvSpPr>
          <p:nvPr>
            <p:ph idx="1"/>
          </p:nvPr>
        </p:nvSpPr>
        <p:spPr>
          <a:xfrm>
            <a:off x="457200" y="1600201"/>
            <a:ext cx="8229600" cy="1756791"/>
          </a:xfrm>
        </p:spPr>
        <p:txBody>
          <a:bodyPr>
            <a:normAutofit fontScale="92500" lnSpcReduction="20000"/>
          </a:bodyPr>
          <a:lstStyle/>
          <a:p>
            <a:pPr marL="0" indent="0" algn="ctr">
              <a:buNone/>
            </a:pPr>
            <a:r>
              <a:rPr lang="es-CO" b="1" i="1" dirty="0" smtClean="0">
                <a:solidFill>
                  <a:srgbClr val="FF0000"/>
                </a:solidFill>
              </a:rPr>
              <a:t>Fuera de control, el tiempo.</a:t>
            </a:r>
          </a:p>
          <a:p>
            <a:pPr marL="0" indent="0">
              <a:buNone/>
            </a:pPr>
            <a:r>
              <a:rPr lang="es-CO" dirty="0" smtClean="0"/>
              <a:t>Lo que no podemos controlar nosotros es el tiempo establecido por Dios. Este inevitablemente está fuera ve nuestro control. </a:t>
            </a:r>
          </a:p>
          <a:p>
            <a:endParaRPr lang="es-CO" dirty="0"/>
          </a:p>
        </p:txBody>
      </p:sp>
      <p:pic>
        <p:nvPicPr>
          <p:cNvPr id="3074" name="Picture 2" descr="http://1.bp.blogspot.com/-Cg6WJkJAEOg/T235W7Y_3VI/AAAAAAABJd0/pzRz-Tpe_9U/s1600/perdiendo_el_tiemp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3284984"/>
            <a:ext cx="3359696" cy="299695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3573016"/>
            <a:ext cx="4572000" cy="1815882"/>
          </a:xfrm>
          <a:prstGeom prst="rect">
            <a:avLst/>
          </a:prstGeom>
        </p:spPr>
        <p:txBody>
          <a:bodyPr>
            <a:spAutoFit/>
          </a:bodyPr>
          <a:lstStyle/>
          <a:p>
            <a:pPr algn="ctr"/>
            <a:r>
              <a:rPr lang="es-CO" sz="2800" dirty="0"/>
              <a:t>Así tu </a:t>
            </a:r>
            <a:r>
              <a:rPr lang="es-CO" sz="2800" dirty="0" smtClean="0"/>
              <a:t>deseches </a:t>
            </a:r>
            <a:r>
              <a:rPr lang="es-CO" sz="2800" dirty="0"/>
              <a:t>el </a:t>
            </a:r>
            <a:r>
              <a:rPr lang="es-CO" sz="2800" dirty="0" smtClean="0"/>
              <a:t>rulot, </a:t>
            </a:r>
            <a:r>
              <a:rPr lang="es-CO" sz="2800" dirty="0"/>
              <a:t>y quieras vivir una vida </a:t>
            </a:r>
            <a:r>
              <a:rPr lang="es-CO" sz="2800" dirty="0" smtClean="0"/>
              <a:t>relajada, </a:t>
            </a:r>
            <a:r>
              <a:rPr lang="es-CO" sz="2800" dirty="0"/>
              <a:t>el tiempo </a:t>
            </a:r>
            <a:r>
              <a:rPr lang="es-CO" sz="2800" dirty="0" smtClean="0"/>
              <a:t>inexorablemente </a:t>
            </a:r>
            <a:r>
              <a:rPr lang="es-CO" sz="2800" dirty="0"/>
              <a:t>seguirá transcurriendo.</a:t>
            </a:r>
          </a:p>
        </p:txBody>
      </p:sp>
    </p:spTree>
    <p:extLst>
      <p:ext uri="{BB962C8B-B14F-4D97-AF65-F5344CB8AC3E}">
        <p14:creationId xmlns:p14="http://schemas.microsoft.com/office/powerpoint/2010/main" val="624611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760640"/>
          </a:xfrm>
        </p:spPr>
        <p:txBody>
          <a:bodyPr>
            <a:normAutofit fontScale="92500" lnSpcReduction="10000"/>
          </a:bodyPr>
          <a:lstStyle/>
          <a:p>
            <a:pPr marL="0" indent="0" algn="ctr">
              <a:buNone/>
            </a:pPr>
            <a:r>
              <a:rPr lang="es-CO" dirty="0" smtClean="0"/>
              <a:t>Como una ilustración de como pasa el tiempo, quizá, sin darte cuenta; toma </a:t>
            </a:r>
            <a:r>
              <a:rPr lang="es-CO" dirty="0"/>
              <a:t>una foto tuya de yace años, y </a:t>
            </a:r>
            <a:r>
              <a:rPr lang="es-CO" dirty="0" smtClean="0"/>
              <a:t>compárala </a:t>
            </a:r>
            <a:r>
              <a:rPr lang="es-CO" dirty="0"/>
              <a:t>con otra reciente, y veras como estas ahora, </a:t>
            </a:r>
            <a:r>
              <a:rPr lang="es-CO" dirty="0" smtClean="0"/>
              <a:t>mientras </a:t>
            </a:r>
            <a:r>
              <a:rPr lang="es-CO" dirty="0"/>
              <a:t>que estas </a:t>
            </a:r>
            <a:r>
              <a:rPr lang="es-CO" dirty="0" smtClean="0"/>
              <a:t>haciendo </a:t>
            </a:r>
            <a:r>
              <a:rPr lang="es-CO" dirty="0"/>
              <a:t>algo, el tiempo </a:t>
            </a:r>
            <a:r>
              <a:rPr lang="es-CO" dirty="0" smtClean="0"/>
              <a:t>va </a:t>
            </a:r>
            <a:r>
              <a:rPr lang="es-CO" dirty="0"/>
              <a:t>pasando, y si no lo aprovechas para el bien, será tiempo perdido. </a:t>
            </a:r>
            <a:endParaRPr lang="es-CO" dirty="0" smtClean="0"/>
          </a:p>
          <a:p>
            <a:pPr marL="0" indent="0" algn="ctr">
              <a:buNone/>
            </a:pPr>
            <a:endParaRPr lang="es-CO" dirty="0" smtClean="0"/>
          </a:p>
          <a:p>
            <a:pPr marL="0" indent="0" algn="ctr">
              <a:buNone/>
            </a:pPr>
            <a:r>
              <a:rPr lang="es-CO" dirty="0" smtClean="0"/>
              <a:t>Por </a:t>
            </a:r>
            <a:r>
              <a:rPr lang="es-CO" dirty="0"/>
              <a:t>eso el </a:t>
            </a:r>
            <a:r>
              <a:rPr lang="es-CO" dirty="0" smtClean="0"/>
              <a:t>apóstol </a:t>
            </a:r>
            <a:r>
              <a:rPr lang="es-CO" dirty="0"/>
              <a:t>Pablo dice: </a:t>
            </a:r>
            <a:r>
              <a:rPr lang="es-CO" dirty="0" smtClean="0"/>
              <a:t>«</a:t>
            </a:r>
            <a:r>
              <a:rPr lang="es-CO" i="1" dirty="0" smtClean="0"/>
              <a:t>Mirad</a:t>
            </a:r>
            <a:r>
              <a:rPr lang="es-CO" i="1" dirty="0"/>
              <a:t>, pues, con diligencia cómo andéis, no como necios sino como sabios, </a:t>
            </a:r>
            <a:r>
              <a:rPr lang="es-CO" b="1" i="1" baseline="30000" dirty="0"/>
              <a:t>16 </a:t>
            </a:r>
            <a:r>
              <a:rPr lang="es-CO" i="1" dirty="0"/>
              <a:t>aprovechando bien el tiempo, porque los días son malos.</a:t>
            </a:r>
            <a:r>
              <a:rPr lang="es-CO" b="1" i="1" baseline="30000" dirty="0"/>
              <a:t>17 </a:t>
            </a:r>
            <a:r>
              <a:rPr lang="es-CO" i="1" dirty="0"/>
              <a:t>Por tanto, no seáis insensatos, sino entendidos de cuál sea la voluntad del </a:t>
            </a:r>
            <a:r>
              <a:rPr lang="es-CO" i="1" dirty="0" smtClean="0"/>
              <a:t>Señor</a:t>
            </a:r>
            <a:r>
              <a:rPr lang="es-CO" dirty="0" smtClean="0"/>
              <a:t>». </a:t>
            </a:r>
            <a:r>
              <a:rPr lang="es-CO" dirty="0" smtClean="0">
                <a:solidFill>
                  <a:srgbClr val="FF0000"/>
                </a:solidFill>
              </a:rPr>
              <a:t>Efe.5:15-17. </a:t>
            </a:r>
            <a:endParaRPr lang="es-CO" dirty="0">
              <a:solidFill>
                <a:srgbClr val="FF0000"/>
              </a:solidFill>
            </a:endParaRPr>
          </a:p>
          <a:p>
            <a:endParaRPr lang="es-CO" dirty="0"/>
          </a:p>
        </p:txBody>
      </p:sp>
    </p:spTree>
    <p:extLst>
      <p:ext uri="{BB962C8B-B14F-4D97-AF65-F5344CB8AC3E}">
        <p14:creationId xmlns:p14="http://schemas.microsoft.com/office/powerpoint/2010/main" val="824811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952327"/>
          </a:xfrm>
        </p:spPr>
        <p:txBody>
          <a:bodyPr>
            <a:normAutofit fontScale="85000" lnSpcReduction="20000"/>
          </a:bodyPr>
          <a:lstStyle/>
          <a:p>
            <a:pPr marL="0" indent="0" algn="ctr">
              <a:buNone/>
            </a:pPr>
            <a:r>
              <a:rPr lang="es-CO" sz="3500" dirty="0" smtClean="0"/>
              <a:t>Analicemos estos tres versículos uno por uno, a la luz del CBA. Resaltando las palabras claves:</a:t>
            </a:r>
          </a:p>
          <a:p>
            <a:pPr marL="0" indent="0">
              <a:buNone/>
            </a:pPr>
            <a:endParaRPr lang="es-CO" sz="3500" dirty="0"/>
          </a:p>
          <a:p>
            <a:pPr marL="0" indent="0">
              <a:buNone/>
            </a:pPr>
            <a:r>
              <a:rPr lang="es-CO" sz="3500" dirty="0" smtClean="0">
                <a:solidFill>
                  <a:srgbClr val="FF0000"/>
                </a:solidFill>
              </a:rPr>
              <a:t>Efe.5:15</a:t>
            </a:r>
            <a:r>
              <a:rPr lang="es-CO" sz="3500" dirty="0" smtClean="0"/>
              <a:t>.</a:t>
            </a:r>
            <a:r>
              <a:rPr lang="es-CO" sz="3500" dirty="0"/>
              <a:t> </a:t>
            </a:r>
            <a:r>
              <a:rPr lang="es-CO" sz="3500" dirty="0" smtClean="0"/>
              <a:t>«</a:t>
            </a:r>
            <a:r>
              <a:rPr lang="es-CO" sz="3500" i="1" dirty="0" smtClean="0"/>
              <a:t>Mirad</a:t>
            </a:r>
            <a:r>
              <a:rPr lang="es-CO" sz="3500" i="1" dirty="0"/>
              <a:t>, pues, con diligencia cómo andéis, no como necios sino como </a:t>
            </a:r>
            <a:r>
              <a:rPr lang="es-CO" sz="3500" i="1" dirty="0" smtClean="0"/>
              <a:t>sabios»</a:t>
            </a:r>
            <a:r>
              <a:rPr lang="es-CO" sz="3500" dirty="0"/>
              <a:t>.</a:t>
            </a:r>
            <a:r>
              <a:rPr lang="es-CO" sz="3500" dirty="0" smtClean="0"/>
              <a:t> </a:t>
            </a:r>
          </a:p>
          <a:p>
            <a:r>
              <a:rPr lang="es-CO" dirty="0" smtClean="0"/>
              <a:t>En el texto Pablo utiliza dos palabras que tienen mucho significado.</a:t>
            </a:r>
          </a:p>
        </p:txBody>
      </p:sp>
      <p:sp>
        <p:nvSpPr>
          <p:cNvPr id="2" name="1 Rectángulo"/>
          <p:cNvSpPr/>
          <p:nvPr/>
        </p:nvSpPr>
        <p:spPr>
          <a:xfrm>
            <a:off x="251520" y="3429000"/>
            <a:ext cx="6480720" cy="3170099"/>
          </a:xfrm>
          <a:prstGeom prst="rect">
            <a:avLst/>
          </a:prstGeom>
        </p:spPr>
        <p:txBody>
          <a:bodyPr wrap="square">
            <a:spAutoFit/>
          </a:bodyPr>
          <a:lstStyle/>
          <a:p>
            <a:r>
              <a:rPr lang="es-CO" sz="3200" b="1" dirty="0">
                <a:solidFill>
                  <a:srgbClr val="FF0000"/>
                </a:solidFill>
              </a:rPr>
              <a:t>1)</a:t>
            </a:r>
            <a:r>
              <a:rPr lang="es-CO" sz="2800" b="1" dirty="0"/>
              <a:t>. </a:t>
            </a:r>
            <a:r>
              <a:rPr lang="es-CO" sz="2800" b="1" u="sng" dirty="0"/>
              <a:t>Con diligencia</a:t>
            </a:r>
            <a:r>
              <a:rPr lang="es-CO" sz="2800" dirty="0"/>
              <a:t>. Significado. Gr. akrib^s, que quiere decir: “</a:t>
            </a:r>
            <a:r>
              <a:rPr lang="es-CO" sz="2800" i="1" u="sng" dirty="0"/>
              <a:t>con diligencia</a:t>
            </a:r>
            <a:r>
              <a:rPr lang="es-CO" sz="2800" i="1" dirty="0"/>
              <a:t> o </a:t>
            </a:r>
            <a:r>
              <a:rPr lang="es-CO" sz="2800" i="1" u="sng" dirty="0"/>
              <a:t>exactitud</a:t>
            </a:r>
            <a:r>
              <a:rPr lang="es-CO" sz="2800" i="1" dirty="0"/>
              <a:t>”, “</a:t>
            </a:r>
            <a:r>
              <a:rPr lang="es-CO" sz="2800" i="1" u="sng" dirty="0"/>
              <a:t>esmeradamente</a:t>
            </a:r>
            <a:r>
              <a:rPr lang="es-CO" sz="2800" i="1" dirty="0"/>
              <a:t>”. “</a:t>
            </a:r>
            <a:r>
              <a:rPr lang="es-CO" sz="2800" i="1" u="sng" dirty="0"/>
              <a:t>Mirad atentamente cómo vivís</a:t>
            </a:r>
            <a:r>
              <a:rPr lang="es-CO" sz="2800" dirty="0"/>
              <a:t>”.  Se insta al creyente a seguir un curso de acción disciplinado, haciendo todo lo posible para resistir las tentaciones que lo rodean. </a:t>
            </a:r>
          </a:p>
        </p:txBody>
      </p:sp>
      <p:pic>
        <p:nvPicPr>
          <p:cNvPr id="2050" name="Picture 2" descr="http://2.bp.blogspot.com/_6Ge0izBZ3VQ/SULZpvkHCRI/AAAAAAAAAWA/SOaShC982Ko/s320/atiende+con+diligencia.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1720" y="3284984"/>
            <a:ext cx="2274565" cy="2858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0316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heel(1)">
                                      <p:cBhvr>
                                        <p:cTn id="29" dur="2000"/>
                                        <p:tgtEl>
                                          <p:spTgt spid="2"/>
                                        </p:tgtEl>
                                      </p:cBhvr>
                                    </p:animEffect>
                                  </p:childTnLst>
                                </p:cTn>
                              </p:par>
                            </p:childTnLst>
                          </p:cTn>
                        </p:par>
                      </p:childTnLst>
                    </p:cTn>
                  </p:par>
                  <p:par>
                    <p:cTn id="30" fill="hold">
                      <p:stCondLst>
                        <p:cond delay="indefinite"/>
                      </p:stCondLst>
                      <p:childTnLst>
                        <p:par>
                          <p:cTn id="31" fill="hold">
                            <p:stCondLst>
                              <p:cond delay="0"/>
                            </p:stCondLst>
                            <p:childTnLst>
                              <p:par>
                                <p:cTn id="32" presetID="31" presetClass="entr" presetSubtype="0" fill="hold" nodeType="clickEffect">
                                  <p:stCondLst>
                                    <p:cond delay="0"/>
                                  </p:stCondLst>
                                  <p:childTnLst>
                                    <p:set>
                                      <p:cBhvr>
                                        <p:cTn id="33" dur="1" fill="hold">
                                          <p:stCondLst>
                                            <p:cond delay="0"/>
                                          </p:stCondLst>
                                        </p:cTn>
                                        <p:tgtEl>
                                          <p:spTgt spid="2050"/>
                                        </p:tgtEl>
                                        <p:attrNameLst>
                                          <p:attrName>style.visibility</p:attrName>
                                        </p:attrNameLst>
                                      </p:cBhvr>
                                      <p:to>
                                        <p:strVal val="visible"/>
                                      </p:to>
                                    </p:set>
                                    <p:anim calcmode="lin" valueType="num">
                                      <p:cBhvr>
                                        <p:cTn id="34" dur="1000" fill="hold"/>
                                        <p:tgtEl>
                                          <p:spTgt spid="2050"/>
                                        </p:tgtEl>
                                        <p:attrNameLst>
                                          <p:attrName>ppt_w</p:attrName>
                                        </p:attrNameLst>
                                      </p:cBhvr>
                                      <p:tavLst>
                                        <p:tav tm="0">
                                          <p:val>
                                            <p:fltVal val="0"/>
                                          </p:val>
                                        </p:tav>
                                        <p:tav tm="100000">
                                          <p:val>
                                            <p:strVal val="#ppt_w"/>
                                          </p:val>
                                        </p:tav>
                                      </p:tavLst>
                                    </p:anim>
                                    <p:anim calcmode="lin" valueType="num">
                                      <p:cBhvr>
                                        <p:cTn id="35" dur="1000" fill="hold"/>
                                        <p:tgtEl>
                                          <p:spTgt spid="2050"/>
                                        </p:tgtEl>
                                        <p:attrNameLst>
                                          <p:attrName>ppt_h</p:attrName>
                                        </p:attrNameLst>
                                      </p:cBhvr>
                                      <p:tavLst>
                                        <p:tav tm="0">
                                          <p:val>
                                            <p:fltVal val="0"/>
                                          </p:val>
                                        </p:tav>
                                        <p:tav tm="100000">
                                          <p:val>
                                            <p:strVal val="#ppt_h"/>
                                          </p:val>
                                        </p:tav>
                                      </p:tavLst>
                                    </p:anim>
                                    <p:anim calcmode="lin" valueType="num">
                                      <p:cBhvr>
                                        <p:cTn id="36" dur="1000" fill="hold"/>
                                        <p:tgtEl>
                                          <p:spTgt spid="2050"/>
                                        </p:tgtEl>
                                        <p:attrNameLst>
                                          <p:attrName>style.rotation</p:attrName>
                                        </p:attrNameLst>
                                      </p:cBhvr>
                                      <p:tavLst>
                                        <p:tav tm="0">
                                          <p:val>
                                            <p:fltVal val="90"/>
                                          </p:val>
                                        </p:tav>
                                        <p:tav tm="100000">
                                          <p:val>
                                            <p:fltVal val="0"/>
                                          </p:val>
                                        </p:tav>
                                      </p:tavLst>
                                    </p:anim>
                                    <p:animEffect transition="in" filter="fade">
                                      <p:cBhvr>
                                        <p:cTn id="37"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088232"/>
          </a:xfrm>
        </p:spPr>
        <p:txBody>
          <a:bodyPr/>
          <a:lstStyle/>
          <a:p>
            <a:pPr marL="0" indent="0" algn="ctr">
              <a:buNone/>
            </a:pPr>
            <a:r>
              <a:rPr lang="es-CO" dirty="0" smtClean="0">
                <a:solidFill>
                  <a:srgbClr val="FF0000"/>
                </a:solidFill>
              </a:rPr>
              <a:t>2Tim.2:15</a:t>
            </a:r>
            <a:r>
              <a:rPr lang="es-CO" dirty="0"/>
              <a:t>. Procura </a:t>
            </a:r>
            <a:r>
              <a:rPr lang="es-CO" b="1" dirty="0"/>
              <a:t>con diligencia</a:t>
            </a:r>
            <a:r>
              <a:rPr lang="es-CO" dirty="0"/>
              <a:t> presentarte a Dios aprobado, como obrero que no tiene de qué avergonzarse, que maneja con precisión la palabra de verdad</a:t>
            </a:r>
            <a:r>
              <a:rPr lang="es-CO" dirty="0" smtClean="0"/>
              <a:t>.</a:t>
            </a:r>
            <a:endParaRPr lang="es-CO" dirty="0"/>
          </a:p>
        </p:txBody>
      </p:sp>
      <p:pic>
        <p:nvPicPr>
          <p:cNvPr id="3074" name="Picture 2" descr="http://4.bp.blogspot.com/_nw7vil9kjNs/SEDLkergNnI/AAAAAAAAB30/ZqYKuLZpWzs/s400/Casa%2Bsobre%2Broc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38374" y="2492896"/>
            <a:ext cx="3000375" cy="266429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7734" y="2670882"/>
            <a:ext cx="5760640" cy="2308324"/>
          </a:xfrm>
          <a:prstGeom prst="rect">
            <a:avLst/>
          </a:prstGeom>
        </p:spPr>
        <p:txBody>
          <a:bodyPr wrap="square">
            <a:spAutoFit/>
          </a:bodyPr>
          <a:lstStyle/>
          <a:p>
            <a:pPr algn="ctr"/>
            <a:r>
              <a:rPr lang="es-CO" sz="3200" b="1" dirty="0">
                <a:solidFill>
                  <a:srgbClr val="FF0000"/>
                </a:solidFill>
              </a:rPr>
              <a:t>2)</a:t>
            </a:r>
            <a:r>
              <a:rPr lang="es-CO" sz="3200" b="1" dirty="0"/>
              <a:t>. </a:t>
            </a:r>
            <a:r>
              <a:rPr lang="es-CO" sz="3200" b="1" u="sng" dirty="0"/>
              <a:t>Necios.</a:t>
            </a:r>
            <a:r>
              <a:rPr lang="es-CO" sz="3200" b="1" dirty="0"/>
              <a:t>  </a:t>
            </a:r>
            <a:r>
              <a:rPr lang="es-CO" sz="2800" dirty="0"/>
              <a:t>Literalmente “</a:t>
            </a:r>
            <a:r>
              <a:rPr lang="es-CO" sz="2800" u="sng" dirty="0"/>
              <a:t>faltos de sabiduría</a:t>
            </a:r>
            <a:r>
              <a:rPr lang="es-CO" sz="2800" dirty="0" smtClean="0"/>
              <a:t>”. La mejor definición de lo que es un «necio» o insensato la encontramos en las palabras de Jesús en </a:t>
            </a:r>
            <a:r>
              <a:rPr lang="es-CO" sz="2800" dirty="0" smtClean="0">
                <a:solidFill>
                  <a:srgbClr val="FF0000"/>
                </a:solidFill>
              </a:rPr>
              <a:t>Mat.7:26,27. </a:t>
            </a:r>
            <a:endParaRPr lang="es-CO" sz="2800" dirty="0">
              <a:solidFill>
                <a:srgbClr val="FF0000"/>
              </a:solidFill>
            </a:endParaRPr>
          </a:p>
        </p:txBody>
      </p:sp>
      <p:sp>
        <p:nvSpPr>
          <p:cNvPr id="2" name="1 Rectángulo"/>
          <p:cNvSpPr/>
          <p:nvPr/>
        </p:nvSpPr>
        <p:spPr>
          <a:xfrm>
            <a:off x="0" y="5192133"/>
            <a:ext cx="9144000" cy="1631216"/>
          </a:xfrm>
          <a:prstGeom prst="rect">
            <a:avLst/>
          </a:prstGeom>
        </p:spPr>
        <p:txBody>
          <a:bodyPr wrap="square">
            <a:spAutoFit/>
          </a:bodyPr>
          <a:lstStyle/>
          <a:p>
            <a:pPr algn="ctr"/>
            <a:r>
              <a:rPr lang="es-CO" sz="2000" b="1" i="1" dirty="0"/>
              <a:t>Pero cualquiera que me </a:t>
            </a:r>
            <a:r>
              <a:rPr lang="es-CO" sz="2000" b="1" i="1" u="sng" dirty="0" smtClean="0"/>
              <a:t>OYE</a:t>
            </a:r>
            <a:r>
              <a:rPr lang="es-CO" sz="2000" b="1" i="1" dirty="0" smtClean="0"/>
              <a:t> </a:t>
            </a:r>
            <a:r>
              <a:rPr lang="es-CO" sz="2000" b="1" i="1" dirty="0"/>
              <a:t>estas palabras y no las hace, le compararé a un hombre </a:t>
            </a:r>
            <a:r>
              <a:rPr lang="es-CO" sz="2000" b="1" i="1" u="sng" dirty="0"/>
              <a:t>insensato</a:t>
            </a:r>
            <a:r>
              <a:rPr lang="es-CO" sz="2000" b="1" i="1" dirty="0"/>
              <a:t>, que edificó su casa sobre la arena;  </a:t>
            </a:r>
            <a:r>
              <a:rPr lang="es-CO" sz="2000" b="1" i="1" baseline="30000" dirty="0" smtClean="0"/>
              <a:t>27 </a:t>
            </a:r>
            <a:r>
              <a:rPr lang="es-CO" sz="2000" b="1" i="1" dirty="0"/>
              <a:t>y descendió lluvia, y vinieron ríos, y soplaron vientos, y dieron con ímpetu contra aquella casa; y cayó, y fue grande su </a:t>
            </a:r>
            <a:r>
              <a:rPr lang="es-CO" sz="2000" b="1" i="1" dirty="0" smtClean="0"/>
              <a:t>ruina. </a:t>
            </a:r>
            <a:r>
              <a:rPr lang="es-CO" sz="2000" b="1" i="1" dirty="0" smtClean="0">
                <a:solidFill>
                  <a:srgbClr val="FF0000"/>
                </a:solidFill>
              </a:rPr>
              <a:t>Nota. En la iglesia existen estas dos clases de personas: los que son «diligentes» y «necios» o insensatos.</a:t>
            </a:r>
            <a:endParaRPr lang="es-CO" sz="2000" b="1" i="1" dirty="0">
              <a:solidFill>
                <a:srgbClr val="FF0000"/>
              </a:solidFill>
            </a:endParaRPr>
          </a:p>
        </p:txBody>
      </p:sp>
    </p:spTree>
    <p:extLst>
      <p:ext uri="{BB962C8B-B14F-4D97-AF65-F5344CB8AC3E}">
        <p14:creationId xmlns:p14="http://schemas.microsoft.com/office/powerpoint/2010/main" val="4270305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 calcmode="lin" valueType="num">
                                      <p:cBhvr>
                                        <p:cTn id="12" dur="1000" fill="hold"/>
                                        <p:tgtEl>
                                          <p:spTgt spid="3074"/>
                                        </p:tgtEl>
                                        <p:attrNameLst>
                                          <p:attrName>ppt_w</p:attrName>
                                        </p:attrNameLst>
                                      </p:cBhvr>
                                      <p:tavLst>
                                        <p:tav tm="0">
                                          <p:val>
                                            <p:fltVal val="0"/>
                                          </p:val>
                                        </p:tav>
                                        <p:tav tm="100000">
                                          <p:val>
                                            <p:strVal val="#ppt_w"/>
                                          </p:val>
                                        </p:tav>
                                      </p:tavLst>
                                    </p:anim>
                                    <p:anim calcmode="lin" valueType="num">
                                      <p:cBhvr>
                                        <p:cTn id="13" dur="1000" fill="hold"/>
                                        <p:tgtEl>
                                          <p:spTgt spid="3074"/>
                                        </p:tgtEl>
                                        <p:attrNameLst>
                                          <p:attrName>ppt_h</p:attrName>
                                        </p:attrNameLst>
                                      </p:cBhvr>
                                      <p:tavLst>
                                        <p:tav tm="0">
                                          <p:val>
                                            <p:fltVal val="0"/>
                                          </p:val>
                                        </p:tav>
                                        <p:tav tm="100000">
                                          <p:val>
                                            <p:strVal val="#ppt_h"/>
                                          </p:val>
                                        </p:tav>
                                      </p:tavLst>
                                    </p:anim>
                                    <p:anim calcmode="lin" valueType="num">
                                      <p:cBhvr>
                                        <p:cTn id="14" dur="1000" fill="hold"/>
                                        <p:tgtEl>
                                          <p:spTgt spid="3074"/>
                                        </p:tgtEl>
                                        <p:attrNameLst>
                                          <p:attrName>style.rotation</p:attrName>
                                        </p:attrNameLst>
                                      </p:cBhvr>
                                      <p:tavLst>
                                        <p:tav tm="0">
                                          <p:val>
                                            <p:fltVal val="90"/>
                                          </p:val>
                                        </p:tav>
                                        <p:tav tm="100000">
                                          <p:val>
                                            <p:fltVal val="0"/>
                                          </p:val>
                                        </p:tav>
                                      </p:tavLst>
                                    </p:anim>
                                    <p:animEffect transition="in" filter="fade">
                                      <p:cBhvr>
                                        <p:cTn id="15" dur="1000"/>
                                        <p:tgtEl>
                                          <p:spTgt spid="3074"/>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1000" fill="hold"/>
                                        <p:tgtEl>
                                          <p:spTgt spid="2"/>
                                        </p:tgtEl>
                                        <p:attrNameLst>
                                          <p:attrName>ppt_w</p:attrName>
                                        </p:attrNameLst>
                                      </p:cBhvr>
                                      <p:tavLst>
                                        <p:tav tm="0">
                                          <p:val>
                                            <p:fltVal val="0"/>
                                          </p:val>
                                        </p:tav>
                                        <p:tav tm="100000">
                                          <p:val>
                                            <p:strVal val="#ppt_w"/>
                                          </p:val>
                                        </p:tav>
                                      </p:tavLst>
                                    </p:anim>
                                    <p:anim calcmode="lin" valueType="num">
                                      <p:cBhvr>
                                        <p:cTn id="21" dur="1000" fill="hold"/>
                                        <p:tgtEl>
                                          <p:spTgt spid="2"/>
                                        </p:tgtEl>
                                        <p:attrNameLst>
                                          <p:attrName>ppt_h</p:attrName>
                                        </p:attrNameLst>
                                      </p:cBhvr>
                                      <p:tavLst>
                                        <p:tav tm="0">
                                          <p:val>
                                            <p:fltVal val="0"/>
                                          </p:val>
                                        </p:tav>
                                        <p:tav tm="100000">
                                          <p:val>
                                            <p:strVal val="#ppt_h"/>
                                          </p:val>
                                        </p:tav>
                                      </p:tavLst>
                                    </p:anim>
                                    <p:anim calcmode="lin" valueType="num">
                                      <p:cBhvr>
                                        <p:cTn id="22" dur="1000" fill="hold"/>
                                        <p:tgtEl>
                                          <p:spTgt spid="2"/>
                                        </p:tgtEl>
                                        <p:attrNameLst>
                                          <p:attrName>style.rotation</p:attrName>
                                        </p:attrNameLst>
                                      </p:cBhvr>
                                      <p:tavLst>
                                        <p:tav tm="0">
                                          <p:val>
                                            <p:fltVal val="90"/>
                                          </p:val>
                                        </p:tav>
                                        <p:tav tm="100000">
                                          <p:val>
                                            <p:fltVal val="0"/>
                                          </p:val>
                                        </p:tav>
                                      </p:tavLst>
                                    </p:anim>
                                    <p:animEffect transition="in" filter="fade">
                                      <p:cBhvr>
                                        <p:cTn id="2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¿Qué tenemos que hacer para no ser calificados como ¿necios o insensatos?</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8229600" cy="5069160"/>
          </a:xfrm>
        </p:spPr>
        <p:txBody>
          <a:bodyPr>
            <a:normAutofit fontScale="92500" lnSpcReduction="10000"/>
          </a:bodyPr>
          <a:lstStyle/>
          <a:p>
            <a:pPr marL="0" indent="0">
              <a:buNone/>
            </a:pPr>
            <a:r>
              <a:rPr lang="es-CO" sz="3600" b="1" dirty="0" smtClean="0">
                <a:solidFill>
                  <a:srgbClr val="FF0000"/>
                </a:solidFill>
              </a:rPr>
              <a:t>1</a:t>
            </a:r>
            <a:r>
              <a:rPr lang="es-CO" dirty="0" smtClean="0"/>
              <a:t>). Escuchar la Palabra de Dios.</a:t>
            </a:r>
          </a:p>
          <a:p>
            <a:pPr marL="0" indent="0">
              <a:buNone/>
            </a:pPr>
            <a:r>
              <a:rPr lang="es-CO" sz="3600" b="1" dirty="0" smtClean="0">
                <a:solidFill>
                  <a:srgbClr val="FF0000"/>
                </a:solidFill>
              </a:rPr>
              <a:t>2</a:t>
            </a:r>
            <a:r>
              <a:rPr lang="es-CO" dirty="0" smtClean="0"/>
              <a:t>). Ponerla en practica.</a:t>
            </a:r>
          </a:p>
          <a:p>
            <a:pPr marL="0" indent="0">
              <a:buNone/>
            </a:pPr>
            <a:endParaRPr lang="es-CO" dirty="0"/>
          </a:p>
          <a:p>
            <a:pPr marL="0" indent="0" algn="ctr">
              <a:buNone/>
            </a:pPr>
            <a:r>
              <a:rPr lang="es-CO" dirty="0" smtClean="0"/>
              <a:t>Note que para el necio o insensato, todas las cosas marchaban </a:t>
            </a:r>
            <a:r>
              <a:rPr lang="es-CO" i="1" u="sng" dirty="0" smtClean="0"/>
              <a:t>aparentemente bien</a:t>
            </a:r>
            <a:r>
              <a:rPr lang="es-CO" dirty="0" smtClean="0"/>
              <a:t>, pero </a:t>
            </a:r>
            <a:r>
              <a:rPr lang="es-CO" dirty="0"/>
              <a:t>l</a:t>
            </a:r>
            <a:r>
              <a:rPr lang="es-CO" dirty="0" smtClean="0"/>
              <a:t>a situación cambió cuando surgieron las dificultades.  </a:t>
            </a:r>
          </a:p>
          <a:p>
            <a:pPr marL="0" indent="0" algn="ctr">
              <a:buNone/>
            </a:pPr>
            <a:endParaRPr lang="es-CO" b="1" dirty="0" smtClean="0"/>
          </a:p>
          <a:p>
            <a:pPr marL="0" indent="0" algn="ctr">
              <a:buNone/>
            </a:pPr>
            <a:r>
              <a:rPr lang="es-CO" b="1" dirty="0" smtClean="0"/>
              <a:t>¿Qué sucederá para ti, cuando tengas que comparecer ante el tribunal de Cristo, si no le has obedecido su Palabra, entregándole tu vida?</a:t>
            </a:r>
            <a:endParaRPr lang="es-CO" b="1" dirty="0"/>
          </a:p>
        </p:txBody>
      </p:sp>
      <p:pic>
        <p:nvPicPr>
          <p:cNvPr id="4" name="Picture 2" descr="http://2.bp.blogspot.com/_6Ge0izBZ3VQ/SULZpvkHCRI/AAAAAAAAAWA/SOaShC982Ko/s320/atiende+con+diligencia.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6837" y="1484784"/>
            <a:ext cx="1473595" cy="2016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458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0" dur="5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5" dur="500"/>
                                        <p:tgtEl>
                                          <p:spTgt spid="3">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376264"/>
          </a:xfrm>
        </p:spPr>
        <p:txBody>
          <a:bodyPr>
            <a:normAutofit fontScale="92500" lnSpcReduction="10000"/>
          </a:bodyPr>
          <a:lstStyle/>
          <a:p>
            <a:pPr marL="0" indent="0" algn="ctr">
              <a:buNone/>
            </a:pPr>
            <a:r>
              <a:rPr lang="es-CO" dirty="0" smtClean="0"/>
              <a:t>Analicemos el </a:t>
            </a:r>
            <a:r>
              <a:rPr lang="es-CO" dirty="0" smtClean="0">
                <a:solidFill>
                  <a:srgbClr val="FF0000"/>
                </a:solidFill>
              </a:rPr>
              <a:t>Verso 16</a:t>
            </a:r>
            <a:r>
              <a:rPr lang="es-CO" dirty="0" smtClean="0"/>
              <a:t>.</a:t>
            </a:r>
            <a:r>
              <a:rPr lang="es-CO" dirty="0"/>
              <a:t> </a:t>
            </a:r>
            <a:r>
              <a:rPr lang="es-CO" dirty="0" smtClean="0"/>
              <a:t>«</a:t>
            </a:r>
            <a:r>
              <a:rPr lang="es-CO" b="1" i="1" dirty="0" smtClean="0"/>
              <a:t>aprovechando </a:t>
            </a:r>
            <a:r>
              <a:rPr lang="es-CO" b="1" i="1" dirty="0"/>
              <a:t>bien el tiempo, porque los días son </a:t>
            </a:r>
            <a:r>
              <a:rPr lang="es-CO" b="1" i="1" dirty="0" smtClean="0"/>
              <a:t>malos</a:t>
            </a:r>
            <a:r>
              <a:rPr lang="es-CO" dirty="0" smtClean="0"/>
              <a:t>».</a:t>
            </a:r>
          </a:p>
          <a:p>
            <a:pPr algn="ctr"/>
            <a:endParaRPr lang="es-CO" b="1" dirty="0" smtClean="0"/>
          </a:p>
          <a:p>
            <a:pPr marL="0" indent="0" algn="ctr">
              <a:buNone/>
            </a:pPr>
            <a:r>
              <a:rPr lang="es-CO" dirty="0" smtClean="0"/>
              <a:t>En este texto San Pablo, utiliza ocho palabras que son dignas de tener en cuenta:</a:t>
            </a:r>
          </a:p>
        </p:txBody>
      </p:sp>
      <p:pic>
        <p:nvPicPr>
          <p:cNvPr id="1026" name="Picture 2" descr="http://2.bp.blogspot.com/_KQZ5gyBY0o0/TMXCKXzR2hI/AAAAAAAAAR0/0_lKIPieKpE/s1600/De+verdad.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7656" y="2924943"/>
            <a:ext cx="3096344" cy="366254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2924944"/>
            <a:ext cx="5796136" cy="3662541"/>
          </a:xfrm>
          <a:prstGeom prst="rect">
            <a:avLst/>
          </a:prstGeom>
        </p:spPr>
        <p:txBody>
          <a:bodyPr wrap="square">
            <a:spAutoFit/>
          </a:bodyPr>
          <a:lstStyle/>
          <a:p>
            <a:pPr algn="ctr"/>
            <a:r>
              <a:rPr lang="es-CO" sz="4000" b="1" dirty="0">
                <a:solidFill>
                  <a:srgbClr val="FF0000"/>
                </a:solidFill>
              </a:rPr>
              <a:t>1</a:t>
            </a:r>
            <a:r>
              <a:rPr lang="es-CO" sz="3200" b="1" dirty="0"/>
              <a:t>). </a:t>
            </a:r>
            <a:r>
              <a:rPr lang="es-CO" sz="3200" b="1" u="sng" dirty="0"/>
              <a:t>Aprovechando bien el tiempo</a:t>
            </a:r>
            <a:r>
              <a:rPr lang="es-CO" sz="3200" b="1" dirty="0"/>
              <a:t>. </a:t>
            </a:r>
            <a:r>
              <a:rPr lang="es-CO" sz="3200" dirty="0"/>
              <a:t>Literalmente “</a:t>
            </a:r>
            <a:r>
              <a:rPr lang="es-CO" sz="3200" i="1" dirty="0"/>
              <a:t>comprándose el tiempo</a:t>
            </a:r>
            <a:r>
              <a:rPr lang="es-CO" sz="3200" dirty="0"/>
              <a:t>” o “</a:t>
            </a:r>
            <a:r>
              <a:rPr lang="es-CO" sz="3200" i="1" dirty="0"/>
              <a:t>procurándose la oportunidad</a:t>
            </a:r>
            <a:r>
              <a:rPr lang="es-CO" sz="3200" dirty="0"/>
              <a:t>”, es decir, sacando el mayor provecho de las oportunidades que se presentan. </a:t>
            </a:r>
          </a:p>
        </p:txBody>
      </p:sp>
    </p:spTree>
    <p:extLst>
      <p:ext uri="{BB962C8B-B14F-4D97-AF65-F5344CB8AC3E}">
        <p14:creationId xmlns:p14="http://schemas.microsoft.com/office/powerpoint/2010/main" val="2749178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26" presetClass="entr" presetSubtype="0" fill="hold" nodeType="clickEffect">
                                  <p:stCondLst>
                                    <p:cond delay="0"/>
                                  </p:stCondLst>
                                  <p:childTnLst>
                                    <p:set>
                                      <p:cBhvr>
                                        <p:cTn id="23" dur="1" fill="hold">
                                          <p:stCondLst>
                                            <p:cond delay="0"/>
                                          </p:stCondLst>
                                        </p:cTn>
                                        <p:tgtEl>
                                          <p:spTgt spid="1026"/>
                                        </p:tgtEl>
                                        <p:attrNameLst>
                                          <p:attrName>style.visibility</p:attrName>
                                        </p:attrNameLst>
                                      </p:cBhvr>
                                      <p:to>
                                        <p:strVal val="visible"/>
                                      </p:to>
                                    </p:set>
                                    <p:animEffect transition="in" filter="wipe(down)">
                                      <p:cBhvr>
                                        <p:cTn id="24" dur="580">
                                          <p:stCondLst>
                                            <p:cond delay="0"/>
                                          </p:stCondLst>
                                        </p:cTn>
                                        <p:tgtEl>
                                          <p:spTgt spid="1026"/>
                                        </p:tgtEl>
                                      </p:cBhvr>
                                    </p:animEffect>
                                    <p:anim calcmode="lin" valueType="num">
                                      <p:cBhvr>
                                        <p:cTn id="25"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30" dur="26">
                                          <p:stCondLst>
                                            <p:cond delay="650"/>
                                          </p:stCondLst>
                                        </p:cTn>
                                        <p:tgtEl>
                                          <p:spTgt spid="1026"/>
                                        </p:tgtEl>
                                      </p:cBhvr>
                                      <p:to x="100000" y="60000"/>
                                    </p:animScale>
                                    <p:animScale>
                                      <p:cBhvr>
                                        <p:cTn id="31" dur="166" decel="50000">
                                          <p:stCondLst>
                                            <p:cond delay="676"/>
                                          </p:stCondLst>
                                        </p:cTn>
                                        <p:tgtEl>
                                          <p:spTgt spid="1026"/>
                                        </p:tgtEl>
                                      </p:cBhvr>
                                      <p:to x="100000" y="100000"/>
                                    </p:animScale>
                                    <p:animScale>
                                      <p:cBhvr>
                                        <p:cTn id="32" dur="26">
                                          <p:stCondLst>
                                            <p:cond delay="1312"/>
                                          </p:stCondLst>
                                        </p:cTn>
                                        <p:tgtEl>
                                          <p:spTgt spid="1026"/>
                                        </p:tgtEl>
                                      </p:cBhvr>
                                      <p:to x="100000" y="80000"/>
                                    </p:animScale>
                                    <p:animScale>
                                      <p:cBhvr>
                                        <p:cTn id="33" dur="166" decel="50000">
                                          <p:stCondLst>
                                            <p:cond delay="1338"/>
                                          </p:stCondLst>
                                        </p:cTn>
                                        <p:tgtEl>
                                          <p:spTgt spid="1026"/>
                                        </p:tgtEl>
                                      </p:cBhvr>
                                      <p:to x="100000" y="100000"/>
                                    </p:animScale>
                                    <p:animScale>
                                      <p:cBhvr>
                                        <p:cTn id="34" dur="26">
                                          <p:stCondLst>
                                            <p:cond delay="1642"/>
                                          </p:stCondLst>
                                        </p:cTn>
                                        <p:tgtEl>
                                          <p:spTgt spid="1026"/>
                                        </p:tgtEl>
                                      </p:cBhvr>
                                      <p:to x="100000" y="90000"/>
                                    </p:animScale>
                                    <p:animScale>
                                      <p:cBhvr>
                                        <p:cTn id="35" dur="166" decel="50000">
                                          <p:stCondLst>
                                            <p:cond delay="1668"/>
                                          </p:stCondLst>
                                        </p:cTn>
                                        <p:tgtEl>
                                          <p:spTgt spid="1026"/>
                                        </p:tgtEl>
                                      </p:cBhvr>
                                      <p:to x="100000" y="100000"/>
                                    </p:animScale>
                                    <p:animScale>
                                      <p:cBhvr>
                                        <p:cTn id="36" dur="26">
                                          <p:stCondLst>
                                            <p:cond delay="1808"/>
                                          </p:stCondLst>
                                        </p:cTn>
                                        <p:tgtEl>
                                          <p:spTgt spid="1026"/>
                                        </p:tgtEl>
                                      </p:cBhvr>
                                      <p:to x="100000" y="95000"/>
                                    </p:animScale>
                                    <p:animScale>
                                      <p:cBhvr>
                                        <p:cTn id="37" dur="166" decel="50000">
                                          <p:stCondLst>
                                            <p:cond delay="1834"/>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3826768" cy="6048672"/>
          </a:xfrm>
        </p:spPr>
        <p:txBody>
          <a:bodyPr>
            <a:normAutofit fontScale="92500" lnSpcReduction="10000"/>
          </a:bodyPr>
          <a:lstStyle/>
          <a:p>
            <a:pPr marL="0" indent="0" algn="ctr">
              <a:buNone/>
            </a:pPr>
            <a:r>
              <a:rPr lang="es-CO" i="1" dirty="0">
                <a:solidFill>
                  <a:srgbClr val="FF0000"/>
                </a:solidFill>
              </a:rPr>
              <a:t>El cristiano tiene el privilegio y la obligación de aprovechar cada momento para cumplir todo propósito noble y elevado. </a:t>
            </a:r>
            <a:endParaRPr lang="es-CO" i="1" dirty="0" smtClean="0">
              <a:solidFill>
                <a:srgbClr val="FF0000"/>
              </a:solidFill>
            </a:endParaRPr>
          </a:p>
          <a:p>
            <a:pPr marL="0" indent="0" algn="ctr">
              <a:buNone/>
            </a:pPr>
            <a:r>
              <a:rPr lang="es-CO" dirty="0" smtClean="0"/>
              <a:t>Redimir </a:t>
            </a:r>
            <a:r>
              <a:rPr lang="es-CO" dirty="0"/>
              <a:t>el tiempo es más que no ocuparse en actividades ociosas o frívolas. Una persona no es buena sencillamente porque no es mala. </a:t>
            </a:r>
          </a:p>
        </p:txBody>
      </p:sp>
      <p:sp>
        <p:nvSpPr>
          <p:cNvPr id="4" name="AutoShape 4" descr="data:image/jpeg;base64,/9j/4AAQSkZJRgABAQAAAQABAAD/2wCEAAkGBhQSEBQUEhQUFRQUFxcXFBcYFRQWFRQUFRQVFhcWFBQXHCYeGBkjGhUUHy8gIycpLCwsFR4xNTAqNSYrLCkBCQoKDgwOFw8PFykcHBwpLCkpKSkpLCkpKSkpKSkpKSkpKSkpKSkpKSkpLCkpLCkpKSkpKSksKSkpKSwpKSwsLP/AABEIAMIBAwMBIgACEQEDEQH/xAAcAAAABwEBAAAAAAAAAAAAAAAAAQIDBAUGBwj/xABEEAACAQIDBAUGCgkFAQEAAAABAgMAEQQSIQUxQVEGEyJhcQcyQoGT0RQWIzRSU1SDkbMVJDNigqGxwfByc5Ky4UPC/8QAGQEAAwEBAQAAAAAAAAAAAAAAAAECAwQF/8QAIxEAAgICAgMAAgMAAAAAAAAAAAECEQMhEjEEE0EiURQyYf/aAAwDAQACEQMRAD8A5RtnbM4xMwE0oAlkAAkcAAO1gBeof6cxH183tX99Dbnzqf8A3ZPzGqDVJKgJ36cxH183tX99AbcxH183tX99QaMU6QE79Nz/AF83tX99D9Nz/Xze1f31CoVXFATf03P9fN7V/fQ/TeI+vm9q/vqDR0cUBN/TeI+vm9q/vpSbaxH183tZPfUECnI1p0gomHa+I4Tze1k99LO1J/r5vaye+o8aHlT8cJZgqhnY7lQZifwqXSLpDkW0sQf/ALTe1f31ZbGw+NxcoiwzTyNxIllsv+o3tWz6HeRKee0mOvBBv6u9pG8eQrs2xdiQYOIRYSNVUbz6R8TxrNsn6cafyR7VC3+EG9r5etlv/wBqx21MFtCBikvwtWHEPKVP4GvU+TmdaDLzUN4gGoso8hHak/CebTh1sgP4E0g7Xn+vm9rJ769IdK/JZg8cC2TqZj5rpoCf3gN9ca6U+S3F4MEsplS/noL6d4rSEkQzIHbU/wBfN7WT30X6bn+vm9rJ76bkwZW/G2/u8ajEVt+LFRO/Tk/183tZPfQG3J/r5vaye+oK1ZbJ2Y08qRRi7yMEUa7zxJ5CiTiNRsC7WxBF+um9q/voPtqf66b2snvrrWyPJJgwgixHXyTa55I2KojckW3aA58aw/TXyfTbOAZiJIGbKkoBBB5Ovoms45IS0U8coq6M1+m5/r5vaye+iG28R9fN7WT31GtaiyXrbijImnbc3183tZPfSTtqf6+b2snvqEaANHFDJh23P9fN7WT30R23P9fN7WT31DIojS4r9ATP03iPr5vaye+h+m8R9fN7WT31DAoGlwQzrPQ7Fu2CiLOzE57ksxJtK43k0Ka6E/MYvvPzXoVxSW2Uc22586n/AN2T8xqg1O2585n/AN2T/u1Qa6V0IFGBQFHaqAFHRUtEvTBBBaWsVPpHbW4A76ttj9HMRiiVwuHklPEgWUeJNS2MqosPf+9TNm7JkmkyQRvK9/NQE/idwrqfR7yByPlbGzZF0vFHvI5FuFdZ6PdF8PgY+rw0YQcTvZu8txrOwOQdGfITPL2sdJ1CcEjIZz4tuFdQ6OdDsHgezhYR1ltXYXY9+Y7vVWlvUd8Ry52vSsAG9ryW8BSPhAFgAB/UUhxe4pEkiWuzBdPCpk6KUWxbxWHHXjTisRa26ocOMjOiuCB31LjQk91tDUJ2JqS7HQwOnE0tl7NjYjjfcfGouIxSxrckADjWT2z0vuGXUJrewOo4WI3VMskYGuLDLI9DHSnoJs3FH0YpTftR7r/vcK5XtzyO4tGJhEcyE9kq6g27wa3EnSJfNQEj91WPHw1qr2ntuVVJjSUFTwRqw/lNPSO5eEvsjmcvQrGqxU4TEXB4RsR6iN9bTyc7POESbEyKyzhupjVlsYwVuXAPHhVlhuneMQgZJs2/KA1z36jSl47ackwLyghn3g6EW3XFVLyXJU0C8P1yu7I20el0tyM7nhcEi34UjDdP3dWgnRJoXtnSQm5tusd971WYlDqbGqeMXk80HnXOrjtHTJqX4tEXplsNYZFeG/UTAtEDvjPpRseJG/11mw2tbzpfBmwCG5vE5soHBxZifCw/GsGK9jx58o77PFzRUZtC5RupBFqPPzpaEHfr3VuYDZJpNKYa0VAw1NBhSKO9OwOq9CfmMX3n5r0KHQk/qMX3n5r0VcEu2Wc22585n/3ZP+7VCFWG20/WZ/8Adk/MaoNq3XQUFS0iJp2GO5AAJJsFAFyfDvro/RbyK4zE5XnAw0J1JbWYr/o4eNJsDnceG1F997AAXYnkBW16K+SjHYw36v4PGPTmUqT/AKU312Xo15Ptn7OIaOMyzXNpH7b99uAFaoTuReSyDW9zSsDD7A8i+AwwVp74iUG93Nlv3INLeNb/AA2HSNQI1VVG4KoUfgKjxSKSQiknmfN9RNOOdBnbxAqQHDiVuQNfD+9J64nW4A5WvSEBIIVQo5miZgFJBzHdp9KkAbwg2IOv8zTRa2hFhfdbceZp4A2uRYkAUbajUX/z/DR8Ar9p7QEETyyWIXUW9IncKwc21mZjJM12bUDcEXggqX0q2910xijJ6uI2NrWkk4jvUf1vWZxguL6ngB/Yd9ceedqker4uKlbLxOk8CsBISBa9xV2NrgRq8UoZCLgf+1hoOiwLK+K4EFIAf5yn/wDNWeKkISwyqvAKOz+FYxbSOicYsRtXpRI7XNrcL6AeIqHhelzLfd/KqvHyAXJNZfGY250/lUStvZeNJ6SOnwdP10OVQbd1LPlCI3W9ZGprkgntvJ13DifVUyKCVtFilLHgEax9dCUr0X6ofTebT8oLSAbhbeVpmbDtIQx1vY/jWd2B0cxEuIXrIJFiTtyZha4HmgDxtWqxk8guFhlPhGf5a1bi07ZnaaqBTbRwrWsNLVWRbGNwwYnmKvOulvY4af2Z99ORYpASD2GHokEE+N91VFWZyT2QJtunCyhFVHVo/lFZQym+5WB3jvrPdL9n4d4ExWGQQlpOrniBJ+VKlg8XJLXFq0m2OjTynr8OrSE2WSNdSvfEPSX+lWeF8k2IxOBuziGYt1iRONLDsgSHgbGtsTkpquiPIWH0b/scWkjpI0rWdIugGNwRPwiAlfrIxnj8NKzjQAnssDpx3g8q9NTTPGa/RHLUYWiZLbwe+iFVZNBZKSaUTRGmB1ToT8xi+8/Neio+hPzCL7z816FcEu2WXHSHyFOUebCzmSRi0nVOoUNmJYqrc9eNcq2tsWbDSGPEQvG4NrMuhP7rDQ16vhxb9kAFrjeosg04k8aVitnJOoGIjR7EFcwBsRuIPA1ougOYeTroZFs+EYnFBWxDLmAYAiBTqMnNzW8w21WxABYGJB2gb6yKPp8h3UNqdF4pCDvykEKSbX599Ve0sNKL3FkXeF1LjkOVMaRo48duECBr8SbADjbnTpwyAnrD1hOoU628BWUw8bnI18mXze5eVudWT4yNRYli8lgLHtuL8uApj4l45Z1GUhFG+2ptRR4he0EGZ94vpc+NV7RtHlsCyk6AHKE/1386pLTOL30B421/hXeaKETG1FpCFJ4X3HuNNPPkuqrlH0jvPgN5qM4u379hrvJHcOBpbyWFspLcFGreJPCigok9Ydb37udU3Sza/wAGwcrjVmAVNbElzYm37oN/VVsmE07XZ/dBveuSeV/FyfDoYgCI44y6jUAljYk/0rKbpF4oqU6K74QEIHIW9Z3kf19dDEY44fEuHYOvVI0bDSzuL7vC9ZxdpFzbcRu9VRds43sr9ImxPcN1eetuj2YyNFielGW2pZ3sAOJJ3VZ4vEsqDOe1bnWK6LyL1rzPr1K5kU8XbQH1HWi2p0iMjG9acBuVkvbONzXF6z4fWo8+KLGo5xBtarjj/ZLyqHRrujOPjiLzMqs4IRA2oU2vn/tWkh8pMw1ZswPDQAeFt1c0jlyjTdRmcjjUyxu9GkZRauR0p+mGc3zuhHAOSp9VKh6dte2c+OauZjF2pv4QaPUyZZI9I6hN0+k3Bz4gmpOzumgmumIVJlGmuj2Omjc65SMU3OnUxJGt6XraJVM7Xh8K6IDs5lltvw8jZXQfuyVrNk9LDYLOpSS9mU7wOfeK4JsrpZLEwIY2G8X3+uugbK8oasBnCNcWJIBYeuqUuJjPFyOuw4hJBZSGUjdoQb1k+k3kkwGMBPVdRJweIBTc8Su5qqoOl0d7LlBXvsK0myOmSSOEfQtorDVSeXca3hkvs48njOO1s4v0m8i+OwxJhAxUW/Mtg4X95Dx8K5/iMLlJDBkbirAqR6jXsrrPV/nGqnbvRPCYxcuIhR/3rWceDDWujk0cp5HEQG//AMpqRbV2vpH5ACCXwEwHKKT+z7q5jt7oxicE2XFQuh4Na6N4MNKuMxUbXoT8wi+8/NehSuhI/UYvvPzXoVyye2M7VHinOUKygW83RjoOY3XpkSsSQBvOq+f+A3CokHVyAhHbQ9oKtkzDeGenpsQyowAGpGfQqigbiGGprddDJsc1ySNCNLHep5svAd9S1kDXByvYbxbT8KpCc15R5y6Em4Vx3KNW9dTEiJHYUa2zE9hfUBrSAGI2SG807uB0qoxcXVHPlJYaAjVgOY7q0cgUb5AO4Wv6762pQeOTS3rIt/OgqzILtS7qspLuDdQhskY+lPe2tWUM1yZFbMCDeQG7EbrRoeA51J2j0cikXVcwJ1toWK/SI3iqSXZkkbDKWuTYm2UxxfRQbvXRYy6w8gzMkjKqhR2QSZOeZn4eFS/0qMp6rcumdt347zVNDhk0LZrDgDbP3ud9TY8cJezGAMu97WCNwuvGqJJbSqWub3tdSd/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kxWysd50IO47waxqTaUtcTurFxaZ0KXJHpzo3t04qBXH7RBZl4sw0zeFXMeKA87xJ5HlXF+g3SBonUg6GwI512HC49ZU0y5hqQRu8a6IS5KmefmxceiyWUNy7gf7im8bhI5UMcqK6kaq4DKRVc6i2+17XIPbvyXuqQs8i2zDfoFGoXvZudapL4cxTfE3Cx9iOJUQXIUbhmOYgesmjqynnBYn/N1CuaS2xlN8FHnSyFwTdfRSP1DiOZqwigAYkkkniTcG3IbqppZSSBIMsd7kHTMeFwNTUzDTgkFT1bH0Tbd3Dka6l0UhzGIEIaPMjyNZiq5mYDUC5NkF+NJEl7KSytucIc5cDdeTcBRMCyssrlULWVVGW4OlmflU+BVjURKoEagAKNR/Ed9MBqCW53hW0vbtWAO53NhvpQxAbQMMyXtlvksTrcm2vfUHGyKGKAZd1nfSBWbcAvp871IeXIEc6qVKOZBZQw3FFG+5voKRJaxyp5pzXAvqbi3c26jaVSvaXsjjVeTewawU+aGuM3HRRp6qcfEnS5K3a4zCwItbLkGtjUgKm2aCOyQwNRVRkNt3DSp8UgJ00BANjYEE7r+kL092XHa0HE6gfjSHyKvCFYrkAlz5zX1t9Gsr0+jcxxTSDLfMioLscxOZRcaLcca2suz+KFW8KrcZswShlYuoIy2G7MdQ1jxBtrSkr0zTG6lyOHbcxTJEUkRbXFrHUcwT41keuswK8N1avppAUxEkLAgxnXvO+/hxql6P8AR98Zio8PGQGkzWLA5RlBOtuGlvXWMInoTl+NlxsBg8i5j6Jv41mtoIBIwHM/1rQRbNeLsyAqwLDmLqbHXlRvh1F7qLnjai6I5WZV4TSBFVvjMPY1CdapMzaIppStSWGtCrshoXI16FqSlLvQVFgVaUY6NRTgGlJmnZXSrY0kPTuJ30xetF0cEtS0Po9OpUVDUqMiocTox5DQ7C2vkIG6unbG6QaKRow1U8/HnXFla1bDo5tUFQCfN0rnmq6OqLTOwx9L43t1mUP3C1W0O2oyLXsD6O835k1yeUM1iN/Dwq1weM6te03vrJZpJi/jwZ0VsQpOhFHWZ2bj1eJWBve//Y0Kv2N7OSWNJtBtKSbadokKTcqWubWPOncHIykBj27nKGXfbiH4W5d9Myo5aysC0g1YhRFkVjmEY3lwLXtS4cQCrXDWvlUNoWIt27HUL316CWjFE7DY1yQJCoVLh1t52Y9k34AGpUEqXARvPNuNjfdbu0NVKYrKe0Lkecp0APAA/Stw3UoiwbIzEGwcXvYA3yg7wTzp0BbRwJ1mcdlrWyt2o7bwVU7z30UMMpmfsBEuRcnO0qlRZkU6R631qLLtA5lURKbalWLEgHQBWGg50EaRkjZnsSSJFuy6EkWVjroANaVCoTBGMjodSoIkjjbrWQk3U59MoA/CpMbiULHGSAvacgghwB9edCaVDGiRGONAFIIy3sWB07TDzs19TTeF2WBH1LBBDoRh41AjTkM+866mpoKJglUMVzXLZQwXzhbcXkOhB3d1T44Tc3yqpW2UalWvxJ0t31STYg+bFF1gQhZM91jROUQ3uQbHlpTkEqyM7gkt5h6wZSQvGNN5S/qNFAWwWPS7MbEiw0uRwtTiFZE1Sxva19bc/wC9VUDAF2XPZ7Fc7Mch3FVi3oNKcxG0EiCliEAIFtAxZtNFGpJ32qRJGa6ceTNdoSiaGYQzKuSS6lldR5ptwbvqmi2Nh9hYSR5GMuKxN4VkGhXNoci+io3k8bV0hNtK0mS5XfbMAoIFtdda475SojiMXNIXFlYRpvyqqjXKPpE8amWlo6MalJ8X0Qnj7IU27AFjzPP+KoWJjuL/AM6rYdv5MsUo1GmbmPRqx63nqG3d1YUdLVaKjaMQtVO61pMbFcVQzx2pxJv4V0lIp2SkVoJib0atQK0iqJSokRmnqixmpDHSoNPhAxDa0zTkp1putl0efLsMGnVamaMGmClRLSSpuAxhVrj11VpJTyS1nJHVDIjpmzekEYUZjYiqnbG3QzHKbisfHiDzo5MSedczxWzoWRI6t0SxhODjN+Mn5r0Kg9C3vgYvGT816FDgcjnbbN91JdmJKTKLsjrdY8M262Qas2mpGnOkOmdV6uQpmGbr3sSw+hGLarfQDmRSZZHDvksx1Wy9mCO/GUj9oTx5U5isYYlvM0WRQP1tlAjiLEfJpCPOF9Bbxr0F0YgM3ZI0NiLRXBxBYC56zk19fCiw7XbRg1x8oB56jio4ZxpUXGYjOC/VzWlIjJ6oCWdVbM2R76R2+larDC4QNGOsiWM5mZUS5smgQyHi+huN1MpEiE3uy2dtAFLZf+VQExBBuzZu3Zs1yO1oUNtwFhrTz4rNIEQBAD23PZQA+aNdCb99PLCo7Q7Q15WY9y8xagBUOHZpVZmGUrbJayq17gR8iN+u+p+HnI3kyWJ5Bh/q4EdwqnxGNVvQLIQpKHmVPod3Gk/D8keYlQgIANrBi2gQgf5apAvcKiBnbM7ngrMD1N/RUDgajbRTOyOj9W6jL1oAL5C2qrfS3q0qnbahll7Kgqh89dyk8Xc7x3C9KxUbMCOsYKQbEACRSeIb6J/ppQFE5NpkPlLqzKQocA9aWN/2h3BD9LdUGXGsyNlAEqdtEQrLO4Gj3cixN9xHhQwgUZmjuOstnJOa5UW/CkJh7MGzBbMWsMqFmAsoaU7l4mooqhSYku6kpYlWkQ5usZTazq0nm3a1sttCDWQ6S7XgfFLFKti8CsGLqbtY2BCgANVh0h2gyIwIzRgs0QXsojkekfSjvm1rmu3dpicDOQxGodVy5B9WOYqZIuMmmUu0pSXa/P8AkNKn7E2pcdWx04GqfEA319RplWINxRxtEym+Vm3LmoONiuLiomz9q5hZt9TxKD31jx4s6E01Zn5zram1Wp+OwgBJHGoiR1QwilIZasMJFrc1DxT9o8r04vYSQ2ppxgbUx1oFKXGVfEh5EiPINaRTk1r6U3V0cUuwUKBoqBB04tN0sNQVFjymku1ID0GalRo5aOp9CT+oQ/efmvRUOhHzCH7z816Fc77ZmdGupQLaO5Y9UUJ6nMWIJduJHEc706AD2Soci4JdfkIiCLrGvpX3huFqKHBJqoFkBziKM5VZwSSzDW7cTqKPD7ZR2RY0JjXR3PYWAtuXKdWO8HlcV1p6KESiOEZs0gLHLrndjc30jvuG/uFQ8XiWZnyuZIkQERRX+EPKT2RbegXjfQ3qQ2FVQxEjsXZmXESWZYju6uMaWsNLa5qajZjYR5upCFmkAC4uZzYFUBtYc77xTAiBY2lzykyO6M0kWa8EKKcjSOy9lZF3f+1L2cPlLoSy5HDyaZEYAZFiA8/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ZGtSUYXpITmkjzFljYZVZuyAyLYMF0v3Vm5XUkE630H0FtyrWdKImLXbKBqUVRqNPTPEVlrA6MoB5cPVUSAgTdrcLAcTUR4Rz1q2ntbXd4VEaMnVfN5tvpxZL2QEfKdKt4MXoKq5Y+61CCS1ElZWOXF0WkxzGmBGQKVFiFtqaiYnHE6DdUqJrLKkSo8aqA31P8AKq6WYk03moi1UoJGEsrkCjoqMVVGIYoZaApa1144KWhDZorU/lvTTLWWXG4MSYkUdqNFqbh9nZ/TQeJrE1jFsgWo6sX2HJwyt4MKhy4Zl0YWpWKUWjqHQn5hD95+a9Cj6ED9Qh+8/NehXO3tgbmdryLkLNmcLHFDmyllYteaQaKAdW5ijfEF2OcEykMcwQGKGQm+VrasGt550terD5Zy4lypFfsJGcrSLbfOQNQTuAse+kyxyCRCFIA0QIwEeW3/ANzbVW5cCK6l0UiBFiFY57/s2BDSKRGl016iL0iG0F9eNOrjQ0STl3iZyS7PHnnVb2KiPcV3HMN16UoU5njZiUJ1eywow3hb7+V6Y2fKFVWWRetxCF5mkNmNj50KkaLuHDdVAPzYZAGjARncqQuezzAENa/o3A3bid9QWDJkVEXsEt8GVjlaQEljJP6TZSAQ2nZ0p3FxAR6MYw57fZzSvfRir+jcbuVIZAqCMDsL5kKkl2TiXb+1MY20chyuhjlLMSHVgI4OYzbrg1BcN2nDHKTeeYqd4Yg9XGN9xbtU9YmylQ6oxtFFpF2B2TL+8Bc34kUoI5kRwestfJITaNS29LbjYa+NJlC4ZGZRe4A0OcdpuZAHiKbmyxqkUaZmJJVBcm5OjFuC3334U/1kr+aAo7V2kG8XGQxi/K9KE6QoVB7RGa1xna28r3H6NIRGGFIUnKLnRhmNkPdwPHXfTEkt1CWIva12Jbnv4nvHCpiQmQZmvHcaoGv2eBPI86RjJVYkJYvxbhGfHvoAyfSPAlo2ZX7a7xlsLd3/ALWMmF+yb6a/6vXXQ9swExsGIC5cpa9rk8e/lWFmwxW9zfv4BeRNZyGQmj5H1H30xKORse/d6qcmm4LYnlTMkumq2oRIgwj18TUKcWNSsRLl77/yqAzXqiWFehQoUEBUKFCgAxQBoqMU7AVejBpFKreEqExxWpTKDTamlqa7YuM1UiBxMPyoNGacikpqfEE1wZcLi/8ADoU1Q20ppLSeukE3oVloTk39Oq9CT+oQ/efmvQodCfmEP3n5r0K5n2yTpuLxBQKQjvc5ezYZb7iRvt7qqcNNacxyzGVwCwyArFlYgjrHHZVxa2QaC9Xb8+elx76h4zALIsaksqRvmCJlVHaxHb0131vEsiOGeaQgq0aLYSSD5LNa4KAeeVOna00pTyKcrnN1hUr8KkVWXhmRYzuPLhuop8OcqqQCv0Qcscanecu9id1vXUPE4VxISO3ci0jtYIoGgVNwI76sB9Jsl/NWPOApILSyZluzqm5dd9R8Vo5V8w3ZFiv1jW3mQ8FsR2aTjXMYzqzB9zSBczNzGTcPEVCyBTn1SArfMC3Xu9+JPfQNFkZAGAKlmuBljIC29ISX0tRYnEBXIsGXzkGixoDoE5Fr8qiTsxymRWAXXq0teT96biKQYs6FCFdSQyovmo4NwS28WoGPrC6WZCmQrfrXbsb+0FQc+HhT8DR+eVtxDMoLFjoCnGxFQUNx6MkieluRBxA9G450+JNQ5ZXuNXvbJwsnA2oAKWZmT5Xshv8A5Dz3sdLtwv8AhSJ06wBHCsNGSJNLA7jIw3t/ajjCFlKkBTcFn8+S+9QOF6daLMpFurU6BVIDEKf/AKE65aAK7Gg52C9prWNxeEKAMyerQ1jekGzAly7ascxYGy35ZeIrb46ZkHYTNbTKDqvInnWN6QxZypltdNeydCO/vqQMlIh38OGlqiTYsXNt/Op215TbTzT6XPuqlJoMmAmioUKBAoUKFAAoUKFAAoUKFAApV6TQpp0AsGjzUihWiyMB5XpTm9MqacBrshLmqZNDZFJp1hTRFcmTHxeijq3Qj5hD/H+a9Ch0I+YQ/wAf5r0K4X2xlZs7ygYjBYmZb9bD1smaNjuHWN5prpGwelmGxq3hcB7XMT6MPDnXCNrsRip/92T8xqRFLY3F1b6Skgit+kVZ6JklsddD/mlRXH+Gub9H/KZJGBHil61BYCQeeo5kca3+E2jFMgaGQSKeFxmHiKOQ1sZlw0YYO17jdcmwPcKZ+GGTMqiRSN7EDsnl4GrFowdDYjfYjjTTxm999z/Mc6pMuiGYBGLq+QOR1h3lhxNzw7qai3ZWGRcx6tVN2kA+kfokU32RIcuaVr37X7KLx5ilhu0TkykjtyE3Ww4oPRFMQ6UutnjABa4ijOunBhyo5kNy1gzkWUC3Vp4jiah5RkJViiE6sb52HceVS4Sqiy8Rcd/eaAHvg6r8q1s9hmb0Rb6IO6mMQ3WaLmCkXD/S56UxE7s3b1HFeHdvo8RjGU5ES7Edn6KmgBrElYU3NluBpqST/Wsftl7MRIB2j2VHnBe+tKSwzWJMhtdj5qH90VUbZiVflHIzWsz2/oKTEzF7TwpsbkaHsqNwHfVNWk2jCWAsQFb1E1nXQgkUjNiaFHahagQVCjtQtQAVCjtQtQAVCjtQtQAVCjtQtQAVHQtQoAMGlA0ihWqyUA6DSWFEKUK6OSmqEdT6EfMIfvPzXoqV0JH6jF/H+a9FXmSjtlFzPsHDl2Jw8JJYkkxISSSbkm1JHR7DfZ4PZR+6ioVm2McXo/hvs8G76qP3VP6N7HgSa6QxKbb1jQH+QoUKVsaNYcKl/MX/AIii+Cpp2F/4ihQoTZRGxeBjyt8mmu/srr46U3FgI7gdWlsv0V91FQp2wCk2fFf9mm76C+6krs6LOPk4930F91ChRbAUMBHmPyaf8V91OrgY8v7NP+K+6hQotgI/R8eX9mn/AAX3VW7R2RCy2aGIjvjQ/wBqFCi2IrMfsLDkLeCE/dJ7qhydH8Nc/q8Hso/dQoU0yRPxfw32eD2UfuofF/DfZ4PZR+6hQp2APi/hvs8Hso/dQ+L+G+zweyj91ChRYA+L+G+zweyj91D4v4b7PB7KP3UKFFgD4v4b7PB7KP3UPi/hvs8Hso/dQoUWAPi/hvs8Hso/dQ+L+G+zweyj91ChRYA+L+G+zweyj91D4v4b7PB7KP3UKFFgD4v4b7PB7KP3UPi/hvs8Hso/dQoUWAPi/hvs8Hso/dQHR/DfZ4PZR+6joU02Iu9nbPjWJQsaKBewCKAO0TuAoUKFZtj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4" name="Picture 6" descr="http://1.bp.blogspot.com/-lVRBV93qX_A/Te6OeN6t98I/AAAAAAAAAE0/28Cn8wgbPgk/s1600/oracio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5877" y="32014"/>
            <a:ext cx="4124325" cy="3396986"/>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8" descr="data:image/jpeg;base64,/9j/4AAQSkZJRgABAQAAAQABAAD/2wCEAAkGBxITEhQUExQVFBQWFhUVFRQYFRQYFRQVFRQXFhgUFRQYHCggGBolHBUUITEhJSkrLi4uFx8zODMsNygtLisBCgoKDg0OGhAQGzQmHyQtLCwvLCwsLCwsLCwsLCwsLCwsLCwsLCwsLCwsLCwsLCwsLCwsLCwsLCwsLCwsLCwsLP/AABEIAMEBBgMBIgACEQEDEQH/xAAcAAABBQEBAQAAAAAAAAAAAAAAAwQFBgcCAQj/xAA+EAABAwIEBAMECAQGAwEAAAABAAIDBBEFEiExBkFRYRMicQcygZFCUmJyobHB0RQjM+EVQ4KSovBTk/Fz/8QAGgEAAgMBAQAAAAAAAAAAAAAAAAIBAwQFBv/EACkRAAICAQQBAgYDAQAAAAAAAAABAhEDBBIhMUETIgUUMlFxgSNCYZH/2gAMAwEAAhEDEQA/ANxQhCABCEIAEIQgAXiSfOAuP4kdVW8sUTTHKElFKHJVOmmrRAIQhSAIQhAAhCEACEIQAIQhAAhCEACEIQAIQhAAhCEACEIQAIQhAAhCEACEIQAIQhAAvCvV4UAVTF8QLXH1TODF+pRxbFkkvydqFVZnHquDlcozZ28GKE4Jl1o8WAeNdOatbHXF1lFE4jmtC4arfEiAO7dD+i1aDM23FmXW4FH3Il0LwL1dQ5xxI8AXKZPxFu4KQ4pqfDp3OHYfNZ/Di52JXP1WpcJbUbtNpPVjuNKo69rzbmniz3Da8iaMg6FwHzWhK3SZnli78FWpwelL8nqEIWszAhCEACEIQAJGeoawXc4Ad03xTEWQsLnHYLDeMuMJJnuAdZt7aKjJmp7Y9l2PE5cvo1LEfaFRRG2Yu9EvhvHFJNs7L6r5pq6w3RFXuA0JCX+Xux3DHdH1rTVsb/ceHehThfKWHcW1MJuyQq68M+12ZsgbUAOYTa/MKxTkvqRW4R/qzeEJphuIMnjbJGbtcLp2rE75RW1QIQhSQCEIQAIQhAAhC5c6yhugOkJnLXW5LmnxJrjl2Kr9aF0P6cquiP4wo88BI3Z5vhzWbSyC9lscrA4EHYgj5rF+IofCle3aziPgudrsdTUl5On8OyWnEXbKMoI3B1+OytnAFYXSSN6tB+Rt+qz2jqLhw6t/EEH91bPZ25zJ3GQZWuaQCdB13KzYFtyxZp1avFJGnBepOOZp2IPoV3dd5NPo4BWfaFJalPdwWViQ3vdaR7TH2gb979FlzJgdFx9V7srO98P4w/smsNqzmZ2c381tDNgsSwSEvmjYPpOHyBW2tCv+Hqtxk+JP3ROkIQukcwEIQgAUXxFiopoXSHlspRUrj+ndMGRD3TuqNRPZC0WYo7pUZjxHxXPVEgXyqpyUz3HYraKDhSJrLEaptU8NR3uAues0lykdOMIvgxCtoXDWyZ5LLUOKcMaxuyzas0cVs0+b1EZdRhUPchqGFeJZiTctSMrSSs1D2P8AGDopRTyu/lu0FzsVvbHAi41XxtDI5rgWkgja263n2O8Wy1AdBNclou0neyr+iX+MZ+5X5NSQvF6rSoEIQgAQhCABRWL1eXRSqqnGLS3zDYhZtW2sdov08VLIkxrNiY6qJrMRIIc02I1HwULJiNtzqmMmIZtFxnOTO3HDFGz4XVCWJjx9JoPxWc+0KjHjuPUAqyezmuzwOjO8bvwOqiPam22Vw3ykfit+d+pgjI5mD+LO1+SjUdXkNo2gu5yEXt2YOvdSmFUrX1UYnzSAvsQ4kgg7fBRGEvGZl9ri6sTiQ0O1Lo5GuHpfVZGnf4Ns1x7vKLdj3B7AwyUZdTzMBc3I4hjiNcrm3tr1UnwXi7qqlZI8WeLsf95psSvOIcdbBTB4IMkjQ2JnNz3DT4Dcnsu+EML/AIalYxx8xu95+07UrpQ2rL7eq5OO728lf9qM48NjOZJP4LLGwOurfxpinjVDrHyt8o+CrLHrBknunKSO7pYuGNItPs8gvWN55WuK1xZt7LILySv6NDQfVaSt+iVQb/05evleU9QhC2GIEIQgDxxUZUxAm5T+c6Ks4vWlgKxamdcF+CDk+BhV1xbLl5J3e4VJlrnPkv3VpoJyWhc9Ts6fp0kV/jSmzMNlkdbQm5W5YvT5xZUuswQuNmtuT2T4c3pyomWOM4e4zCSIjRWXhXgOqrSC1uWPm87W7LSuFPZi0uEtQL8w1anSUzI2hrAGtGgAFl04SlNccHKyKMXXZSeGfZdR0wBkb4r+rtvkrfSYRBEc0cbGHa4AGiernMrNsUVuTZ0F6vAV6nFOXFCHLxVybsDtCEKwAUZxBSeJC4cxqFJrlzbpMkVKLixoS2yTMKxNhDioxjxdXPjbCjHI4gab/ArP6mWxXFhDuJ6LHNTipGhezOttVOZyew/NuqmfafH5WHkQQqRwBXeHWQudoHEs/wBwsPxWnce0Hi0riBcs83w5rSo3glH7MwZqjqk/uYvGSw5m7g3tuDbtyKsuD4+PGENhctuS7mSL5e+6iMMwaWZ38ppd3+iPUp3xNw3NTeFLpnBuXD6NtrlUxTfQ+ojFUk/0XLgDAWSj+KmOdwc5sTSSWxtabaD4K7Yo/LC8j6p/JVXCqiOnaHNeQXtDnRgFzMzhfMByPoksS4jztLSX2Ohsyy0xyxhj21yc9xe6/BnNa45nc9SmTQVanUVM4++9nqEpHwyHj+VKx/bYrEm0jrx1ON+SyezBuWF55lyt8lUQq3wbQSQxva8WN1Olq0YpzUODmZ6lkbPHVzgiPF23s5NKhig6+UhJLU5IPsaGGMy5Cvj+su21TTsQqB/H6JWkryDumWvn5Gei+zLnVTgBViv85IXT8QzDdJNcN7qvJl9Qsw4thFjCGg3Q6vZHonNXU8hqSk6HhV0zsz9G9FUoOT4NLkoq5CuHymoNmjTmVbcOwaOPW1z1SuGYZHC2zRZP108OmS5kczPqN7qPQAIQvCVs6MoOK4BXhXgCobtgdscu0mGruysi2B44oXpahDUmB0hCFYAIQhAFW43o8zA71BWLYnTlryLL6JxGmEkbmnmNPVYxxTh9nHTzXtbuuXqY+nl3eGdbQ5bjtfgr2GNkdIwMBL8wygdQdFvFbVtEAE9m5mgOaNS4kataBuqFwxRx0Tc7gH1Dx5W6WYOrjyCheKOOSSWQOzynR1Ryb9mBvIfaUwl3Xkq1E/Ukq8FqxbimKlblBbTttoxoDpnfAe78VSMU4q/jGujaC0e+Xvdmc7Ly023uqo+IvJLiXOOpJJJJ7lKUcQjJc85WkFvfzCyHFV2Io1ySk3EU3gMEczy0eWwdltvppqod2K1BP9R//sf+6ZYY7yyNDM25DiOnIqUooWvYHZbX5a7pmo4+xYuwgxupb/mOP+oO/BwUxQcVEEeIxpPUXjd8HC4/JQk0DA9rLEF10scOcO46FJLYxlTNY4Y4rD/K1+cj/KkIbLb7D/df6K10uJxS3ymzhuxws4HuF87+GRtoen7dFYsF4se0tZOSQ3Rso/qR9L/Wb2RbS4FeNeDZJwq3jLrJ3SYw0s8xGawNx7pbykYebTzHJQeLVOZ1uayZTRg5GviaLuB6eUmAPktfRTlDwoB7xukWCcujTLPCC5ZWWVVjYp9SUUsx8twOqtMXC8INyLqYgpmsFmiy149HL+xmy62Ne1ckLhXDzWau1KnmRgbLoBero48MYdHOnklN8ghCFcIBXll6hK0B5Ze2QhTSAF6vF6pAEIQgAQhROMV+Tyg26pMmRQVseEHN0iRdUNG7h81214OxuqVXVwI0KgKfieSmkzXLo7gOaenZY/nUpJM1/Iy22maqs442ljiqC4WJDQQPtnb8PzV3mxaMU5qAbsyZx300Hz0WG8RYo6R73k+YuIH3jufgp1ck6iinCmmxljmMveXRtcdf6juZ+wOyj4KEnb4nonFFRbHcnb9yrJSUAaLczusc8qgqiaOit0kkQ8MNufEc5oNre7e5+YHzUpiGElzcoGtwfQX3UM+nMbJhzpqhso+4/daHT04cQ/MBcNNjba11GW000RZEspKguDY2MEGgd5Wtu06O13J31XEODCE2A0JJyn9CnuNU0cjvENQGRts02J0duAANFxSzTvnJD2PpsgyP0zF2xJ6FGRXGxUQ3F2HBggnbs2Rtz2dopx+GAgEcwCp6noGvYWyAPGY6EC3Xb1To0wAsBYAKp3KKX2JM7xKCMZrguyAZy1t8l9rlQ9RSXsWeYEXDhsQrfTUMkL6hr2Oc2UlzHgXBuLZTbY+uiQwvBgIMmZpcCSbEENLiTlNlYpbFwSmQ+BYq6EhjyfDv5T/4ndvsnmFfeHYY5p25jbTyjuOSz+upDrptv+6dYHib2Ea+eMix6ge6f0TWpKyXa6N6gpWtGgSwammD1zZ4WSt2c0H0PMfO6erqwiqVGCTbfIIQhWkAhC8uosD1CTkmA3Tc1oO2qrlmivIyi2PF5dMXVBSRm53VT1KTGWNkovVxG64Xa0p2rKwQhCkAQhCABUrjfPG7ONWkW9CrqmuI0LZoyxw0I+R6qjU4vUhSLtPl9OakzGqjEu6r+JYnfRT/ABRgslO8tc05fou5EKoVcS5eLGr93Z390ZRuJY8Ix+X+FfCTeNvnHYi+npf8lDZC94b0AF/tO1cfyXFA60Th1e0fj/ZOsIF35uuZyaXDbObOt7H3jxxAvcfK2zB1zHS3/eqdf4rlbJI1ocyJ4a8a5rWBLgb8r7dkyxPD5ZKeQDKQQTtY3Gt9FE4biT4mSukgkdDUs0c0XAcAWk/2S48SkrKpPk0nDsNp3jxmta7xWtJdYeZttAUpimHDR2XM0bt5djbmFWuBeLKRlPFBJKI5GAgh9wNzazttlfYHteLtIc3q0gj5hRLG06ZBV8UipjGfEbdkY8Qhhtrtaw3OqOHKmJ7C2GLKGm2U63vrcuViqqRoa4hgJsTa256Kv8OYnUulyvhayPUaNy6jTnunUbjQFnpoMrbf9uvXsSwQQkS8BZX8XwUT2D3vDRe7WusHepGqg5aujo3GGJjjIbEsY1znE20uT2V2cFE1sMTpBHmyvc0uIbcOcB1cNbfFBJXa6Fzmh2TI541aSCW66X77Kr1EZY8HYg5T8dvxVhhhk8WaJ75HNhcxzDffNfyu620TfiGk8z+7cw9QL/olT2SoZF59lOJZopYyfddmb6OGv43V68dvUfNYdwDWFsrxfdv6/wB1dv8AEAN1pWpeP2kfK7/cmXx0w6hIurG9VSv8QuQL6E2U/TNFk3zjl0JPS7OySfWdEkZnFJMC8fKB6pXNvtibF4CobmFiuIw1ug1QxhOpSlgEo/SoTc89Fy92myXcUzqrnYpZcEolcKlu30T4KCweUg2PWxU6F0NNPdAzZY1IF6hC0lYIQhAAhCEANcRoI5mFkjQ5p/DuFkHGXBckBLmAvi5OG7ezltK4kjBBBFwdwVRlwqfK7L8GolifHR81Rsyst9tv5FOsKcG5b82q0+1HA46Z7HxDK2TUt5BzXC9umhVXw1gPh39PxXMyppNM17lJ7kWemka1jc2uYhgbuXF3IBSWDTRZSyEBoYbOjtYtO+reSr0sEj/DkY3L/DyXIeQ0PadDlN9Pin7aZ0eJQPAIbNFIJBpszUE205hVRiq7EZOVFHBJ/Uhjf95jSfnZNo+FqO942vgd1hkfH/xBt+Ci+M+JjEwspg6SU6ZmtLmxjmSQLXUBwbPW1Qe2eeZkTddAGvcTu0PIuB6K2EJbN18C3zRZMWq5KXQVxceUcrGvd6XbYq30GERyUweGnxHMDsxvma61/hqq1RYVFGbQxguO7z5nnuXON1b8MqXMYGOHm+JIHoE+GSkyJDeklzNF97JYJeno4wLuOl7X21PKy8qGsHuqNjXZFjZ7VG18MWZjnHI8nIxw3Jdc5e+x3Uq4Km8duc1sUw2gniJ+Js75BwS1fAyJCrpGxsdl0ucznG5c53VxO+1lC46zzD/8zf8A2lT1VUteQ1rgbut62AJt194KA4hlGaQ/VYR/x/crNPseJWeGp8kpPZWWbE2b3VMw+mlkJEfXU9hopel4ac4gPeSegV+aEW+Wa9PNRhyWDBajxpQAfKDutDglGypuCcPeCNLgdVZqKDnySQST4Ks897Hs1SGhJRVDdyUnLSjmbrg0+UXFlY5MpofST2HIBM3Vw2FyVzDGSbnZLxRAba25qNzDhDKWol2A1KSqpZhYZmNva+ovr6qSqCSLNIDje3XZV8cL5/NM9xeTyJUckqiw0sWQb3535qxROuAVVqBgY8sBJ059grBhst2D5LbpZ06M+dDxC8Xq6BmBCEIAEIQgAQhCAKP7XMP8ShLwLuidm/0kWP6fJZPw3LmaQd2m6+gsYja6J7Xi7XAgjsdF88VEBoq10bvcvoerTq0/Jc3VRtyS77NWF8F6gjZI0seLslbY9j69VJzwxxtL5CXWaGXNtiRZotbc2UPhr/oE6HVp7qWq2NlgeyRt/L5m8zbmubCXgtao6jvcNyhlx5bWI05ac10KA3Vfmweela2eCofIwFv8p5zBwcQLNPXorjNUxxgGR7WX+sQPXdWbf9FHOGuEbbZbnqpajIGV1hrobKu0GLRzOyxXeBe7wPIOwdzPopaKoLOYtf8AVasUtrElyPZmhwkB7OHqod8gbckgAC5J2AG5U5ibRlDvQfNRE0YIIPMKzPF2LB8EQ3iCGR2SE+M77IOVvdz9gEni+DRTRuY+9n+9Ym/XS+y8xCkEcDnQO8MsBPlsGkjWxHNex1xdCxxFnPYCR6hZJPb2WDclgsbXEbbNJ1IsLKn8Qy/ynfWkNh6Xuf0VkxCSwDBvu5UuarE1S1o1aw6dNP76/JU405zv7FnSLBwphoY05t9B8bXKs1JSC9wuKRjWNa3oNT1KeU8rT2Vj5Y90h7c7JXxDpbQbLmPrsCiR1nD8+yYV8i2extyXeXmdegTdspF9k3qKi53sAmIofOeOvwTbO4tOXRN2y3GhsEtHfZqiyTpuYch6ndcvcX2tcap22jNvM5IuFuV1DC0wp2uAu7U335qWwua5ITCOxbcLukktIO4VmKVSQk47ossAXq5aV0uyYQQhCABCEIAF4Vy5wSD5uirlNIlRbOMSjztLb7rPvaJwj48IfGLyxDlu9g5dyOSvhNyuXuHqVjl7pbi+PCoxThLEPEH8PIcszdIidM/2CTz6K50RDnDNdsrAWgnS46EJj7QOCfEJqaYWlGr2N0zW+k3v2UVgXFLZrRVZ8KZtmtnIsH20yy9D9pYc+F3vh/wuT8MudLDGHasa1w200B6tGwTqrw6KW3iMa/Lq3ML2J6KMdI9tmygkfReLG46g7OCeUsmnleHC23P5FV48kbpkNHuEyAvkAsA2zWgaAADkE8rQfDfbexTOjiERcbG7tTdLjE2E2sVr3xS5ESbJbDZ/GpGnc5bH7zf/AImYfcJfhuVtnsAyi+a1+uhUTjDSHuaX5RfS37BNlzJQU/0LFc0cVDG2Ldw69x1UfM4sFic7yTbqAdgnEOZxyxAk83u5d77AKs8S8Ww0oLKZwmqToZd44vufWd35LF7s7qHX3LeEMeLMR8EeC0g1Dx5usbT9En6x/BQ+BUvhHM73v1UKKSR95JC4udcknck8yn1DiL2gMk81tnc7evNavSUIbYfsdPnktdLVvcd1YcOkta4vsoHDIAQHDmrHRMDbX5lUXRa+iXM1xrsB/wBCQc+425r1uVua+vNN4q4OcRawU2JQsXb63PdJNeL9b8+STdbXqV0xwAsFFjUO4qkEWsANkk+oOwOnZNoiVw05XE7qbCiTbOSNSTZdOkdZNYH31S+fVD6ChzRgpU6EHokInFKuN0IQn6R9wnCjMPdspMLraeVxMM1TPUIQtAhw54SL5r7JNou4pWwWZzch6SEmNJ3XRFgvX2K4cT0t6quqGTOQQEi5pPZKh2oB+KQrKjIL6Ad9ylaHXfA0qYsoJvr6rO+MsKhmu9oDZR71ho71791aMQxguB0sAqbitfcljNXbuI2aPXqs8pc8GiMeOSPwDH6un/ktLXsvbwZtvRjjttyPwVhOO0+njMlpH+hfH8DoVnGKTF2Vg3Pnd6n9glaWWrtlbK7J9U+YfIongjNJyIS59pqFPiLHf06uM+ry0/JydMqH/wDlh9fFi/dY/NhkztSWA9QwD8kmMCnP+Zb5ql6TE/7ktT+xuuB1zGzNz1EBLvKGiRpcSdgAO6Z+0PiCmontdJG+R7xdrQcrOmp3WacLcEVMsrZPFytjcHFxNgLHuey0rjKCgqchnmDiwWAj8xP4WV8ceOMNt2iqnuMuxXjCurrxxDw4jpkYMrf9R3PxSuC8M5XAyeZ34BWbCsPGzW2HIaBTEFABqdkks3G2KpF0caRFRYaMu1z+i7jwZhIJYPkp6npWHbVOjC0BU1ZYMIKcNboE4NK7y357Lh7+S4hmNwSTpsooiiQr2ZAB1TRrW8kVU1x5ivQ0aW2RJ8knjVy6SxXRcAuHjMoJs6kkAGiTpmZko2nFkvTDLZCCztgsE3nkPJOnm90nlCaRFhQyu5p7E5NmAJyxShGSlG9TLTcKv0T9VN0h0XQ0svBkzLmxZC9QtxQN4l05CFkX0jS7POS5Gy9QhEiPM/BQXEe4+CEKuXRbHspmL/0x95VuD3JPU/kUIWSXZtj0Vv8Azj91v5BTtP7pQhNl6X4Fx9CxT2lXqFRL6UWj5/8ATPqPyKbU/wCoQhKxPJYaf3U6l9xCFJCFaD3UD3ihCckSlSce4XqErJRzX7j1S7PdQhJIgSnSsCEIAcn9F4eSEJkKjpuxXBQhS+xkdw7p23mhClCMdUm4U5R7IQtml+oz5+hwhCF0jKf/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8" name="Picture 10" descr="http://4.bp.blogspot.com/_NTR3MDLvEGA/TSNqN-a7_OI/AAAAAAAAAUc/2wcGj0BlWkU/s1600/Tiempo-Desperta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5877" y="3429000"/>
            <a:ext cx="4124325" cy="3217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5953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2058"/>
                                        </p:tgtEl>
                                        <p:attrNameLst>
                                          <p:attrName>style.visibility</p:attrName>
                                        </p:attrNameLst>
                                      </p:cBhvr>
                                      <p:to>
                                        <p:strVal val="visible"/>
                                      </p:to>
                                    </p:set>
                                    <p:animEffect transition="in" filter="wipe(down)">
                                      <p:cBhvr>
                                        <p:cTn id="12" dur="580">
                                          <p:stCondLst>
                                            <p:cond delay="0"/>
                                          </p:stCondLst>
                                        </p:cTn>
                                        <p:tgtEl>
                                          <p:spTgt spid="2058"/>
                                        </p:tgtEl>
                                      </p:cBhvr>
                                    </p:animEffect>
                                    <p:anim calcmode="lin" valueType="num">
                                      <p:cBhvr>
                                        <p:cTn id="13" dur="1822" tmFilter="0,0; 0.14,0.36; 0.43,0.73; 0.71,0.91; 1.0,1.0">
                                          <p:stCondLst>
                                            <p:cond delay="0"/>
                                          </p:stCondLst>
                                        </p:cTn>
                                        <p:tgtEl>
                                          <p:spTgt spid="2058"/>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2058"/>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2058"/>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2058"/>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2058"/>
                                        </p:tgtEl>
                                        <p:attrNameLst>
                                          <p:attrName>ppt_y</p:attrName>
                                        </p:attrNameLst>
                                      </p:cBhvr>
                                      <p:tavLst>
                                        <p:tav tm="0" fmla="#ppt_y-sin(pi*$)/81">
                                          <p:val>
                                            <p:fltVal val="0"/>
                                          </p:val>
                                        </p:tav>
                                        <p:tav tm="100000">
                                          <p:val>
                                            <p:fltVal val="1"/>
                                          </p:val>
                                        </p:tav>
                                      </p:tavLst>
                                    </p:anim>
                                    <p:animScale>
                                      <p:cBhvr>
                                        <p:cTn id="18" dur="26">
                                          <p:stCondLst>
                                            <p:cond delay="650"/>
                                          </p:stCondLst>
                                        </p:cTn>
                                        <p:tgtEl>
                                          <p:spTgt spid="2058"/>
                                        </p:tgtEl>
                                      </p:cBhvr>
                                      <p:to x="100000" y="60000"/>
                                    </p:animScale>
                                    <p:animScale>
                                      <p:cBhvr>
                                        <p:cTn id="19" dur="166" decel="50000">
                                          <p:stCondLst>
                                            <p:cond delay="676"/>
                                          </p:stCondLst>
                                        </p:cTn>
                                        <p:tgtEl>
                                          <p:spTgt spid="2058"/>
                                        </p:tgtEl>
                                      </p:cBhvr>
                                      <p:to x="100000" y="100000"/>
                                    </p:animScale>
                                    <p:animScale>
                                      <p:cBhvr>
                                        <p:cTn id="20" dur="26">
                                          <p:stCondLst>
                                            <p:cond delay="1312"/>
                                          </p:stCondLst>
                                        </p:cTn>
                                        <p:tgtEl>
                                          <p:spTgt spid="2058"/>
                                        </p:tgtEl>
                                      </p:cBhvr>
                                      <p:to x="100000" y="80000"/>
                                    </p:animScale>
                                    <p:animScale>
                                      <p:cBhvr>
                                        <p:cTn id="21" dur="166" decel="50000">
                                          <p:stCondLst>
                                            <p:cond delay="1338"/>
                                          </p:stCondLst>
                                        </p:cTn>
                                        <p:tgtEl>
                                          <p:spTgt spid="2058"/>
                                        </p:tgtEl>
                                      </p:cBhvr>
                                      <p:to x="100000" y="100000"/>
                                    </p:animScale>
                                    <p:animScale>
                                      <p:cBhvr>
                                        <p:cTn id="22" dur="26">
                                          <p:stCondLst>
                                            <p:cond delay="1642"/>
                                          </p:stCondLst>
                                        </p:cTn>
                                        <p:tgtEl>
                                          <p:spTgt spid="2058"/>
                                        </p:tgtEl>
                                      </p:cBhvr>
                                      <p:to x="100000" y="90000"/>
                                    </p:animScale>
                                    <p:animScale>
                                      <p:cBhvr>
                                        <p:cTn id="23" dur="166" decel="50000">
                                          <p:stCondLst>
                                            <p:cond delay="1668"/>
                                          </p:stCondLst>
                                        </p:cTn>
                                        <p:tgtEl>
                                          <p:spTgt spid="2058"/>
                                        </p:tgtEl>
                                      </p:cBhvr>
                                      <p:to x="100000" y="100000"/>
                                    </p:animScale>
                                    <p:animScale>
                                      <p:cBhvr>
                                        <p:cTn id="24" dur="26">
                                          <p:stCondLst>
                                            <p:cond delay="1808"/>
                                          </p:stCondLst>
                                        </p:cTn>
                                        <p:tgtEl>
                                          <p:spTgt spid="2058"/>
                                        </p:tgtEl>
                                      </p:cBhvr>
                                      <p:to x="100000" y="95000"/>
                                    </p:animScale>
                                    <p:animScale>
                                      <p:cBhvr>
                                        <p:cTn id="25" dur="166" decel="50000">
                                          <p:stCondLst>
                                            <p:cond delay="1834"/>
                                          </p:stCondLst>
                                        </p:cTn>
                                        <p:tgtEl>
                                          <p:spTgt spid="205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4690864" cy="3024336"/>
          </a:xfrm>
        </p:spPr>
        <p:txBody>
          <a:bodyPr>
            <a:normAutofit fontScale="85000" lnSpcReduction="10000"/>
          </a:bodyPr>
          <a:lstStyle/>
          <a:p>
            <a:pPr marL="0" indent="0" algn="ctr">
              <a:buNone/>
            </a:pPr>
            <a:r>
              <a:rPr lang="es-CO" dirty="0"/>
              <a:t>Como Jesús, debemos sentirnos impulsados a identificarnos con “</a:t>
            </a:r>
            <a:r>
              <a:rPr lang="es-CO" i="1" dirty="0"/>
              <a:t>los negocios</a:t>
            </a:r>
            <a:r>
              <a:rPr lang="es-CO" dirty="0"/>
              <a:t>” de nuestro Padre </a:t>
            </a:r>
            <a:r>
              <a:rPr lang="es-CO" dirty="0">
                <a:solidFill>
                  <a:srgbClr val="FF0000"/>
                </a:solidFill>
              </a:rPr>
              <a:t>(</a:t>
            </a:r>
            <a:r>
              <a:rPr lang="es-CO" dirty="0" smtClean="0">
                <a:solidFill>
                  <a:srgbClr val="FF0000"/>
                </a:solidFill>
              </a:rPr>
              <a:t>Luc.2:49</a:t>
            </a:r>
            <a:r>
              <a:rPr lang="es-CO" dirty="0">
                <a:solidFill>
                  <a:srgbClr val="FF0000"/>
                </a:solidFill>
              </a:rPr>
              <a:t>)</a:t>
            </a:r>
            <a:r>
              <a:rPr lang="es-CO" dirty="0"/>
              <a:t>, buscando activamente oportunidades para hacer él </a:t>
            </a:r>
            <a:r>
              <a:rPr lang="es-CO" dirty="0" smtClean="0"/>
              <a:t>bien. </a:t>
            </a:r>
          </a:p>
          <a:p>
            <a:pPr marL="0" indent="0" algn="ctr">
              <a:buNone/>
            </a:pPr>
            <a:r>
              <a:rPr lang="es-CO" dirty="0" smtClean="0"/>
              <a:t>Lea</a:t>
            </a:r>
            <a:r>
              <a:rPr lang="es-CO" dirty="0" smtClean="0">
                <a:solidFill>
                  <a:srgbClr val="FF0000"/>
                </a:solidFill>
              </a:rPr>
              <a:t> </a:t>
            </a:r>
            <a:r>
              <a:rPr lang="es-CO" dirty="0">
                <a:solidFill>
                  <a:srgbClr val="FF0000"/>
                </a:solidFill>
              </a:rPr>
              <a:t>(</a:t>
            </a:r>
            <a:r>
              <a:rPr lang="es-CO" dirty="0" smtClean="0">
                <a:solidFill>
                  <a:srgbClr val="FF0000"/>
                </a:solidFill>
              </a:rPr>
              <a:t>Mat.5:44</a:t>
            </a:r>
            <a:r>
              <a:rPr lang="es-CO" dirty="0">
                <a:solidFill>
                  <a:srgbClr val="FF0000"/>
                </a:solidFill>
              </a:rPr>
              <a:t>). </a:t>
            </a:r>
          </a:p>
        </p:txBody>
      </p:sp>
      <p:sp>
        <p:nvSpPr>
          <p:cNvPr id="4" name="3 Rectángulo"/>
          <p:cNvSpPr/>
          <p:nvPr/>
        </p:nvSpPr>
        <p:spPr>
          <a:xfrm>
            <a:off x="3491880" y="3655323"/>
            <a:ext cx="5328592" cy="2215991"/>
          </a:xfrm>
          <a:prstGeom prst="rect">
            <a:avLst/>
          </a:prstGeom>
        </p:spPr>
        <p:txBody>
          <a:bodyPr wrap="square">
            <a:spAutoFit/>
          </a:bodyPr>
          <a:lstStyle/>
          <a:p>
            <a:pPr algn="ctr"/>
            <a:r>
              <a:rPr lang="es-CO" sz="2400" dirty="0"/>
              <a:t> En la parábola del mayordomo infiel Jesús destacó la diligencia y sabiduría de los comerciantes del mundo al hacer sus negocios, como un ejemplo para los hijos de luz </a:t>
            </a:r>
            <a:r>
              <a:rPr lang="es-CO" sz="2400" dirty="0">
                <a:solidFill>
                  <a:srgbClr val="FF0000"/>
                </a:solidFill>
              </a:rPr>
              <a:t>(</a:t>
            </a:r>
            <a:r>
              <a:rPr lang="es-CO" sz="2400" dirty="0" smtClean="0">
                <a:solidFill>
                  <a:srgbClr val="FF0000"/>
                </a:solidFill>
              </a:rPr>
              <a:t>ver Luc.16:1-12</a:t>
            </a:r>
            <a:r>
              <a:rPr lang="es-CO" sz="2400" dirty="0">
                <a:solidFill>
                  <a:srgbClr val="FF0000"/>
                </a:solidFill>
              </a:rPr>
              <a:t>). </a:t>
            </a:r>
            <a:endParaRPr lang="es-CO" dirty="0"/>
          </a:p>
          <a:p>
            <a:endParaRPr lang="es-CO" dirty="0"/>
          </a:p>
        </p:txBody>
      </p:sp>
      <p:pic>
        <p:nvPicPr>
          <p:cNvPr id="3074" name="Picture 2" descr="http://medicinanaturalcientifica.org/images/ebiblicos/balance_espiritua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60648"/>
            <a:ext cx="3672408" cy="316800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3.gstatic.com/images?q=tbn:ANd9GcQiQ4DlnFCzBgiWqzWy964ijWBc_EpEQiqjC_Y-zJJnJoga-6X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689302"/>
            <a:ext cx="2952328" cy="316869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491880" y="5733256"/>
            <a:ext cx="5328592" cy="1200329"/>
          </a:xfrm>
          <a:prstGeom prst="rect">
            <a:avLst/>
          </a:prstGeom>
        </p:spPr>
        <p:txBody>
          <a:bodyPr wrap="square">
            <a:spAutoFit/>
          </a:bodyPr>
          <a:lstStyle/>
          <a:p>
            <a:pPr algn="ctr"/>
            <a:r>
              <a:rPr lang="es-CO" sz="2400" b="1" dirty="0" smtClean="0">
                <a:solidFill>
                  <a:srgbClr val="FF0000"/>
                </a:solidFill>
              </a:rPr>
              <a:t>¿Cuales </a:t>
            </a:r>
            <a:r>
              <a:rPr lang="es-CO" sz="2400" b="1" dirty="0">
                <a:solidFill>
                  <a:srgbClr val="FF0000"/>
                </a:solidFill>
              </a:rPr>
              <a:t>son los negocios de Dios en los cuales debe invertir el tiempo el cristiano?</a:t>
            </a:r>
            <a:endParaRPr lang="es-CO" sz="2400" b="1" dirty="0">
              <a:solidFill>
                <a:srgbClr val="FF0000"/>
              </a:solidFill>
            </a:endParaRPr>
          </a:p>
        </p:txBody>
      </p:sp>
    </p:spTree>
    <p:extLst>
      <p:ext uri="{BB962C8B-B14F-4D97-AF65-F5344CB8AC3E}">
        <p14:creationId xmlns:p14="http://schemas.microsoft.com/office/powerpoint/2010/main" val="1689322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randombar(horizontal)">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3076"/>
                                        </p:tgtEl>
                                        <p:attrNameLst>
                                          <p:attrName>style.visibility</p:attrName>
                                        </p:attrNameLst>
                                      </p:cBhvr>
                                      <p:to>
                                        <p:strVal val="visible"/>
                                      </p:to>
                                    </p:set>
                                    <p:animEffect transition="in" filter="wipe(down)">
                                      <p:cBhvr>
                                        <p:cTn id="17" dur="580">
                                          <p:stCondLst>
                                            <p:cond delay="0"/>
                                          </p:stCondLst>
                                        </p:cTn>
                                        <p:tgtEl>
                                          <p:spTgt spid="3076"/>
                                        </p:tgtEl>
                                      </p:cBhvr>
                                    </p:animEffect>
                                    <p:anim calcmode="lin" valueType="num">
                                      <p:cBhvr>
                                        <p:cTn id="18" dur="1822" tmFilter="0,0; 0.14,0.36; 0.43,0.73; 0.71,0.91; 1.0,1.0">
                                          <p:stCondLst>
                                            <p:cond delay="0"/>
                                          </p:stCondLst>
                                        </p:cTn>
                                        <p:tgtEl>
                                          <p:spTgt spid="3076"/>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3076"/>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3076"/>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3076"/>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3076"/>
                                        </p:tgtEl>
                                        <p:attrNameLst>
                                          <p:attrName>ppt_y</p:attrName>
                                        </p:attrNameLst>
                                      </p:cBhvr>
                                      <p:tavLst>
                                        <p:tav tm="0" fmla="#ppt_y-sin(pi*$)/81">
                                          <p:val>
                                            <p:fltVal val="0"/>
                                          </p:val>
                                        </p:tav>
                                        <p:tav tm="100000">
                                          <p:val>
                                            <p:fltVal val="1"/>
                                          </p:val>
                                        </p:tav>
                                      </p:tavLst>
                                    </p:anim>
                                    <p:animScale>
                                      <p:cBhvr>
                                        <p:cTn id="23" dur="26">
                                          <p:stCondLst>
                                            <p:cond delay="650"/>
                                          </p:stCondLst>
                                        </p:cTn>
                                        <p:tgtEl>
                                          <p:spTgt spid="3076"/>
                                        </p:tgtEl>
                                      </p:cBhvr>
                                      <p:to x="100000" y="60000"/>
                                    </p:animScale>
                                    <p:animScale>
                                      <p:cBhvr>
                                        <p:cTn id="24" dur="166" decel="50000">
                                          <p:stCondLst>
                                            <p:cond delay="676"/>
                                          </p:stCondLst>
                                        </p:cTn>
                                        <p:tgtEl>
                                          <p:spTgt spid="3076"/>
                                        </p:tgtEl>
                                      </p:cBhvr>
                                      <p:to x="100000" y="100000"/>
                                    </p:animScale>
                                    <p:animScale>
                                      <p:cBhvr>
                                        <p:cTn id="25" dur="26">
                                          <p:stCondLst>
                                            <p:cond delay="1312"/>
                                          </p:stCondLst>
                                        </p:cTn>
                                        <p:tgtEl>
                                          <p:spTgt spid="3076"/>
                                        </p:tgtEl>
                                      </p:cBhvr>
                                      <p:to x="100000" y="80000"/>
                                    </p:animScale>
                                    <p:animScale>
                                      <p:cBhvr>
                                        <p:cTn id="26" dur="166" decel="50000">
                                          <p:stCondLst>
                                            <p:cond delay="1338"/>
                                          </p:stCondLst>
                                        </p:cTn>
                                        <p:tgtEl>
                                          <p:spTgt spid="3076"/>
                                        </p:tgtEl>
                                      </p:cBhvr>
                                      <p:to x="100000" y="100000"/>
                                    </p:animScale>
                                    <p:animScale>
                                      <p:cBhvr>
                                        <p:cTn id="27" dur="26">
                                          <p:stCondLst>
                                            <p:cond delay="1642"/>
                                          </p:stCondLst>
                                        </p:cTn>
                                        <p:tgtEl>
                                          <p:spTgt spid="3076"/>
                                        </p:tgtEl>
                                      </p:cBhvr>
                                      <p:to x="100000" y="90000"/>
                                    </p:animScale>
                                    <p:animScale>
                                      <p:cBhvr>
                                        <p:cTn id="28" dur="166" decel="50000">
                                          <p:stCondLst>
                                            <p:cond delay="1668"/>
                                          </p:stCondLst>
                                        </p:cTn>
                                        <p:tgtEl>
                                          <p:spTgt spid="3076"/>
                                        </p:tgtEl>
                                      </p:cBhvr>
                                      <p:to x="100000" y="100000"/>
                                    </p:animScale>
                                    <p:animScale>
                                      <p:cBhvr>
                                        <p:cTn id="29" dur="26">
                                          <p:stCondLst>
                                            <p:cond delay="1808"/>
                                          </p:stCondLst>
                                        </p:cTn>
                                        <p:tgtEl>
                                          <p:spTgt spid="3076"/>
                                        </p:tgtEl>
                                      </p:cBhvr>
                                      <p:to x="100000" y="95000"/>
                                    </p:animScale>
                                    <p:animScale>
                                      <p:cBhvr>
                                        <p:cTn id="30" dur="166" decel="50000">
                                          <p:stCondLst>
                                            <p:cond delay="1834"/>
                                          </p:stCondLst>
                                        </p:cTn>
                                        <p:tgtEl>
                                          <p:spTgt spid="3076"/>
                                        </p:tgtEl>
                                      </p:cBhvr>
                                      <p:to x="100000" y="100000"/>
                                    </p:animScale>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circle(in)">
                                      <p:cBhvr>
                                        <p:cTn id="3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050904" cy="6048672"/>
          </a:xfrm>
        </p:spPr>
        <p:txBody>
          <a:bodyPr>
            <a:normAutofit fontScale="92500" lnSpcReduction="10000"/>
          </a:bodyPr>
          <a:lstStyle/>
          <a:p>
            <a:pPr marL="0" indent="0" algn="ctr">
              <a:buNone/>
            </a:pPr>
            <a:r>
              <a:rPr lang="es-CO" sz="4000" b="1" dirty="0"/>
              <a:t> </a:t>
            </a:r>
            <a:r>
              <a:rPr lang="es-CO" sz="4000" b="1" dirty="0" smtClean="0">
                <a:solidFill>
                  <a:srgbClr val="FF0000"/>
                </a:solidFill>
              </a:rPr>
              <a:t>2</a:t>
            </a:r>
            <a:r>
              <a:rPr lang="es-CO" sz="4000" b="1" dirty="0" smtClean="0"/>
              <a:t>)</a:t>
            </a:r>
            <a:r>
              <a:rPr lang="es-CO" dirty="0" smtClean="0"/>
              <a:t>. </a:t>
            </a:r>
            <a:r>
              <a:rPr lang="es-CO" sz="3600" b="1" u="sng" dirty="0" smtClean="0"/>
              <a:t>Los </a:t>
            </a:r>
            <a:r>
              <a:rPr lang="es-CO" sz="3600" b="1" u="sng" dirty="0"/>
              <a:t>días son </a:t>
            </a:r>
            <a:r>
              <a:rPr lang="es-CO" sz="3600" b="1" u="sng" dirty="0" smtClean="0"/>
              <a:t>malos</a:t>
            </a:r>
            <a:r>
              <a:rPr lang="es-CO" sz="3600" b="1" dirty="0" smtClean="0"/>
              <a:t>. </a:t>
            </a:r>
            <a:r>
              <a:rPr lang="es-CO" dirty="0" smtClean="0"/>
              <a:t>La </a:t>
            </a:r>
            <a:r>
              <a:rPr lang="es-CO" dirty="0"/>
              <a:t>necesidad de echar mano de cada oportunidad que se presenta es evidente cuando se considera que la vida está continuamente expuesta a toda clase de males, no solamente del mal moral prevaleciente sino también de enfermedad, persecución, y sufrimiento </a:t>
            </a:r>
            <a:r>
              <a:rPr lang="es-CO" dirty="0" smtClean="0"/>
              <a:t>y muerte, </a:t>
            </a:r>
            <a:r>
              <a:rPr lang="es-CO" dirty="0"/>
              <a:t>lo cual priva al cristiano de muchas oportunidades de </a:t>
            </a:r>
            <a:r>
              <a:rPr lang="es-CO" dirty="0" smtClean="0"/>
              <a:t>servicio.</a:t>
            </a:r>
            <a:endParaRPr lang="es-CO" dirty="0"/>
          </a:p>
        </p:txBody>
      </p:sp>
      <p:pic>
        <p:nvPicPr>
          <p:cNvPr id="1026" name="Picture 2" descr="http://t0.gstatic.com/images?q=tbn:ANd9GcS8zu4h9EvAtJxirStkJygdfl8Nb85O4EAMalPrrhfH3iukQa8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912416"/>
            <a:ext cx="2584698" cy="243038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img.variaditos.com/salud/2011/08/02/manifestaciones-cardiacas-de-la-enfermeda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6581" y="3717032"/>
            <a:ext cx="3275856" cy="2714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931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5795" y="2132856"/>
            <a:ext cx="8229600" cy="1728192"/>
          </a:xfrm>
        </p:spPr>
        <p:txBody>
          <a:bodyPr>
            <a:normAutofit lnSpcReduction="10000"/>
          </a:bodyPr>
          <a:lstStyle/>
          <a:p>
            <a:pPr marL="0" indent="0">
              <a:buNone/>
            </a:pPr>
            <a:r>
              <a:rPr lang="es-CO" sz="2800" dirty="0" smtClean="0"/>
              <a:t>En </a:t>
            </a:r>
            <a:r>
              <a:rPr lang="es-CO" sz="2800" dirty="0"/>
              <a:t>los comienzos de la edad viril, una persona llega a su máximo vigor; es entonces, pues, cuando las fuerzas vitales debieran consagrarse a Dios y usarse para su gloria. </a:t>
            </a:r>
            <a:endParaRPr lang="es-CO" sz="2800" dirty="0"/>
          </a:p>
          <a:p>
            <a:endParaRPr lang="es-CO" dirty="0"/>
          </a:p>
        </p:txBody>
      </p:sp>
      <p:sp>
        <p:nvSpPr>
          <p:cNvPr id="4" name="3 Rectángulo"/>
          <p:cNvSpPr/>
          <p:nvPr/>
        </p:nvSpPr>
        <p:spPr>
          <a:xfrm>
            <a:off x="251520" y="3861048"/>
            <a:ext cx="5904656" cy="2677656"/>
          </a:xfrm>
          <a:prstGeom prst="rect">
            <a:avLst/>
          </a:prstGeom>
        </p:spPr>
        <p:txBody>
          <a:bodyPr wrap="square">
            <a:spAutoFit/>
          </a:bodyPr>
          <a:lstStyle/>
          <a:p>
            <a:pPr algn="ctr"/>
            <a:r>
              <a:rPr lang="es-CO" sz="2800" dirty="0"/>
              <a:t>«Los días malos» o la vejez achacosa en contraste con los días llenos de vigor y esperanza de la flor de la vida.  La vejez trae debilidades e incapacidades, y sus días son “malos”, pues están llenos de limitaciones y molestias. </a:t>
            </a:r>
            <a:endParaRPr lang="es-CO" sz="2800" dirty="0"/>
          </a:p>
        </p:txBody>
      </p:sp>
      <p:pic>
        <p:nvPicPr>
          <p:cNvPr id="2050" name="Picture 2" descr="http://t2.gstatic.com/images?q=tbn:ANd9GcShNgKE-i6bQWG7KfuuBZPBdoddykWJReqfad9CuGeDUR6l1e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3861048"/>
            <a:ext cx="2304256" cy="259228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411760" y="116632"/>
            <a:ext cx="6732240" cy="1815882"/>
          </a:xfrm>
          <a:prstGeom prst="rect">
            <a:avLst/>
          </a:prstGeom>
        </p:spPr>
        <p:txBody>
          <a:bodyPr wrap="square">
            <a:spAutoFit/>
          </a:bodyPr>
          <a:lstStyle/>
          <a:p>
            <a:pPr algn="ctr"/>
            <a:r>
              <a:rPr lang="es-CO" sz="2800" dirty="0">
                <a:solidFill>
                  <a:srgbClr val="FF0000"/>
                </a:solidFill>
              </a:rPr>
              <a:t>Ecc.12:1.</a:t>
            </a:r>
            <a:r>
              <a:rPr lang="es-CO" sz="2800" dirty="0"/>
              <a:t> Acuérdate de tu Creador en los días de tu juventud, antes que vengan los días malos, y lleguen los años de los cuales digas: No tengo en ellos contentamiento.</a:t>
            </a:r>
          </a:p>
        </p:txBody>
      </p:sp>
      <p:pic>
        <p:nvPicPr>
          <p:cNvPr id="2052" name="Picture 4" descr="http://t0.gstatic.com/images?q=tbn:ANd9GcR2u-6lcOCq-PeNJia42DFlSYlqMW0tmx0aWfDadapIwTJhbEoWk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760" y="260648"/>
            <a:ext cx="1905000" cy="1833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8628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 calcmode="lin" valueType="num">
                                      <p:cBhvr>
                                        <p:cTn id="12" dur="1000" fill="hold"/>
                                        <p:tgtEl>
                                          <p:spTgt spid="2050"/>
                                        </p:tgtEl>
                                        <p:attrNameLst>
                                          <p:attrName>ppt_w</p:attrName>
                                        </p:attrNameLst>
                                      </p:cBhvr>
                                      <p:tavLst>
                                        <p:tav tm="0">
                                          <p:val>
                                            <p:fltVal val="0"/>
                                          </p:val>
                                        </p:tav>
                                        <p:tav tm="100000">
                                          <p:val>
                                            <p:strVal val="#ppt_w"/>
                                          </p:val>
                                        </p:tav>
                                      </p:tavLst>
                                    </p:anim>
                                    <p:anim calcmode="lin" valueType="num">
                                      <p:cBhvr>
                                        <p:cTn id="13" dur="1000" fill="hold"/>
                                        <p:tgtEl>
                                          <p:spTgt spid="2050"/>
                                        </p:tgtEl>
                                        <p:attrNameLst>
                                          <p:attrName>ppt_h</p:attrName>
                                        </p:attrNameLst>
                                      </p:cBhvr>
                                      <p:tavLst>
                                        <p:tav tm="0">
                                          <p:val>
                                            <p:fltVal val="0"/>
                                          </p:val>
                                        </p:tav>
                                        <p:tav tm="100000">
                                          <p:val>
                                            <p:strVal val="#ppt_h"/>
                                          </p:val>
                                        </p:tav>
                                      </p:tavLst>
                                    </p:anim>
                                    <p:anim calcmode="lin" valueType="num">
                                      <p:cBhvr>
                                        <p:cTn id="14" dur="1000" fill="hold"/>
                                        <p:tgtEl>
                                          <p:spTgt spid="2050"/>
                                        </p:tgtEl>
                                        <p:attrNameLst>
                                          <p:attrName>style.rotation</p:attrName>
                                        </p:attrNameLst>
                                      </p:cBhvr>
                                      <p:tavLst>
                                        <p:tav tm="0">
                                          <p:val>
                                            <p:fltVal val="90"/>
                                          </p:val>
                                        </p:tav>
                                        <p:tav tm="100000">
                                          <p:val>
                                            <p:fltVal val="0"/>
                                          </p:val>
                                        </p:tav>
                                      </p:tavLst>
                                    </p:anim>
                                    <p:animEffect transition="in" filter="fade">
                                      <p:cBhvr>
                                        <p:cTn id="15" dur="1000"/>
                                        <p:tgtEl>
                                          <p:spTgt spid="2050"/>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3528392"/>
          </a:xfrm>
        </p:spPr>
        <p:txBody>
          <a:bodyPr>
            <a:normAutofit lnSpcReduction="10000"/>
          </a:bodyPr>
          <a:lstStyle/>
          <a:p>
            <a:pPr marL="0" indent="0" algn="ctr">
              <a:buNone/>
            </a:pPr>
            <a:r>
              <a:rPr lang="es-CO" dirty="0" smtClean="0"/>
              <a:t>Por último analicemos el </a:t>
            </a:r>
            <a:r>
              <a:rPr lang="es-CO" b="1" dirty="0" smtClean="0">
                <a:solidFill>
                  <a:srgbClr val="FF0000"/>
                </a:solidFill>
              </a:rPr>
              <a:t>Verso </a:t>
            </a:r>
            <a:r>
              <a:rPr lang="es-CO" b="1" dirty="0" smtClean="0">
                <a:solidFill>
                  <a:srgbClr val="FF0000"/>
                </a:solidFill>
              </a:rPr>
              <a:t>17</a:t>
            </a:r>
            <a:r>
              <a:rPr lang="es-CO" dirty="0" smtClean="0"/>
              <a:t>.</a:t>
            </a:r>
            <a:r>
              <a:rPr lang="es-CO" dirty="0"/>
              <a:t> </a:t>
            </a:r>
            <a:r>
              <a:rPr lang="es-CO" dirty="0" smtClean="0"/>
              <a:t>«</a:t>
            </a:r>
            <a:r>
              <a:rPr lang="es-CO" b="1" i="1" dirty="0" smtClean="0"/>
              <a:t>Por </a:t>
            </a:r>
            <a:r>
              <a:rPr lang="es-CO" b="1" i="1" dirty="0"/>
              <a:t>tanto, no seáis insensatos, sino entendidos de cuál sea la voluntad del </a:t>
            </a:r>
            <a:r>
              <a:rPr lang="es-CO" b="1" i="1" dirty="0" smtClean="0"/>
              <a:t>Señor</a:t>
            </a:r>
            <a:r>
              <a:rPr lang="es-CO" dirty="0" smtClean="0"/>
              <a:t>».</a:t>
            </a:r>
          </a:p>
          <a:p>
            <a:pPr marL="0" indent="0" algn="ctr">
              <a:buNone/>
            </a:pPr>
            <a:r>
              <a:rPr lang="es-CO" dirty="0" smtClean="0"/>
              <a:t>Este texto escrito también por el apóstol Pablo, contiene siete palabras que nos gustaría analizar a la luz del Espíritu de Profecía lo mismo que los anteriores: </a:t>
            </a:r>
          </a:p>
        </p:txBody>
      </p:sp>
      <p:sp>
        <p:nvSpPr>
          <p:cNvPr id="4" name="3 Rectángulo"/>
          <p:cNvSpPr/>
          <p:nvPr/>
        </p:nvSpPr>
        <p:spPr>
          <a:xfrm rot="21154142">
            <a:off x="191522" y="3952871"/>
            <a:ext cx="5403302" cy="2246769"/>
          </a:xfrm>
          <a:prstGeom prst="rect">
            <a:avLst/>
          </a:prstGeom>
        </p:spPr>
        <p:txBody>
          <a:bodyPr wrap="square">
            <a:spAutoFit/>
          </a:bodyPr>
          <a:lstStyle/>
          <a:p>
            <a:r>
              <a:rPr lang="es-CO" sz="4400" b="1" dirty="0">
                <a:solidFill>
                  <a:srgbClr val="FF0000"/>
                </a:solidFill>
              </a:rPr>
              <a:t>1</a:t>
            </a:r>
            <a:r>
              <a:rPr lang="es-CO" sz="4000" b="1" dirty="0"/>
              <a:t>)</a:t>
            </a:r>
            <a:r>
              <a:rPr lang="es-CO" sz="3200" b="1" dirty="0"/>
              <a:t>. </a:t>
            </a:r>
            <a:r>
              <a:rPr lang="es-CO" sz="3200" b="1" u="sng" dirty="0"/>
              <a:t>Por tanto.</a:t>
            </a:r>
            <a:r>
              <a:rPr lang="es-CO" sz="3200" b="1" dirty="0"/>
              <a:t> </a:t>
            </a:r>
            <a:r>
              <a:rPr lang="es-CO" sz="3200" dirty="0"/>
              <a:t>Es decir, en vista de lo que se acaba de comentar respecto a tinieblas, luz, tiempo, y días malos.  </a:t>
            </a:r>
            <a:endParaRPr lang="es-CO" sz="3200" dirty="0"/>
          </a:p>
        </p:txBody>
      </p:sp>
      <p:sp>
        <p:nvSpPr>
          <p:cNvPr id="5" name="AutoShape 2" descr="data:image/jpeg;base64,/9j/4AAQSkZJRgABAQAAAQABAAD/2wCEAAkGBhQSERQUExQWFBQUFRUVGBUVGBcVFRgYFhgYGBQVGBQXGyYeGBolHRQXHy8gIycpLCwtGB4xNTAqNScrLCkBCQoKDgwOGA8PFywlHCUsKS0pKSkpLCwtKSwtLikpLCkpLCwsKSwpLCwsLCksKSwsKSwsLCksLCwsLCwsLCwsLP/AABEIANUA7AMBIgACEQEDEQH/xAAcAAEAAQUBAQAAAAAAAAAAAAAAAQIFBgcIBAP/xABHEAABAwEEBwQFCQQJBQAAAAABAAIDEQQSITEFBgdBUWHwEyJxgRQykaGxIzNCcoLB0eHxUmKSsiRDRFRzk6LC0ggXNFPi/8QAGAEBAQEBAQAAAAAAAAAAAAAAAAECAwT/xAAtEQEBAAIABAMHAwUAAAAAAAAAAQIRAxIhMRNBUTJhgZGhsdEiwfAEFCPh8f/aAAwDAQACEQMRAD8A3giLyaV0tFZonzTPDI2CpcfcAMyTkAMSg9T3gAkmgGJJwA81gOsu2ax2ZwZFW1O+kYnARt5docHHwr4rVev20eXSDyBejgB7kQOdCe/IB6zjUYZCnmcMCzcmtN4Q/wDUBAT3rLKB+6+Nx9hu/FXGy7dLC6l5k7Ms2sPlg9c/UVQU5l06SZtc0aWg9sRX6PZyVHjQU96q/wC7Wjv/AHH/AC5MP9K5uD1WJCtcyadJN2p6OP8AaKeLJONP2V9BtN0d/eQPFsn/ABXNnbHenalXcNOkv+5+jv7y3+F//FBtO0d/eW/wv/4rm0zHinbFNw06Yi2i6Pdlao/O8PiFMm0PR7c7VHxwqfgFzN2xUdqVNw06Rl2paNb/AGkHwZIf9qt9o206Pbk6V/1Yz/uIXPt9QXJs03fatvEA+bs8ruF9zGfC8vHDt9b9OyGn7ktf5mAH2rTdUDlOY06U1W2l2O3ODI3GOU5RSgNceN0glrvAGvJZWuQ4py1wc0lrgQQQSCCMiDuO9dEbMNdvT7OWyH+kQ0D/AN9prdkHjQg8xzCsqWM0REVQREQEREBERAREQFzztf16NrtJs8Tv6NA6mGT5W1Dn8wPVHgTvC3trDbTDZLRK3F0cMrxTOrWEj4LkUPJxJqTiScyTmVnJYrbmvsaYffh405L4BfVjsFlsBU3uv0VAKklBWDXo/igVAVQQVIqVkFh1PkmsZtMZDnXngQUN9zI7okkZj3qF7QQBv8FnLKY9yTaxJVU1Sq0KkqoCUQSSoqoIUVQSSoUIglZRs81p9Btscjj8m75OUfuOI732TR3gCsYr1igKdh2Ax4IBBqDiCMQRuIKlYBsc1p9JsYheay2ajMTi6P8Aq3eWLfsjis/XRzEREBERAREQEREHztEDXtcxwDmuaWuByIIoQfIrk7WvQBsNtmsxyjf3SfpMd3o3fwkedV1qtM/9QOreENtaMvkJPDF0TsuN5tebVKsadDevHJVAr0QtLmNaMLzjU1w7oqS7wvewBeVc9tvpTrP4IAlevwVSoiilTd5ff7yoBQFnmrdrtUtlijsLhE+zOe+UumjaH33XgXROFXMFAK47xTJYIAsg1D04bLbYnY3XkRPpnde4CvkQDzAI3rnxZbj0nVrG9V61j0GySWG1GFkNllkpNLZ52zx1LvW7rQIq4iuVTWgOdyfqzEy1Nh9Ds3ysfaRCS02o1AqHtMjW3XPFL1BgBvdmrzNoljXz2IwsjsMo7UzsmDHNfgSCZnYi8wYNAFA3ChVnfI2axXYrRG60aNtBFnlc+NhlZHS5S9nVtBnSsbaYFeScS2TX89Pr3dOVDtCMAn7KxWCV9nJ7SISWsyNIGPdkuh1KGlDjTBeTS7GwWWO0ssmj5YpSKFkdoJbUEC8HyYYspTjmrxa9PRvdFPE+xNbaI2+lxyPYyWhGIDwb9Q0kXeIHHC3wWyxj0yxCYNsUjA+ORxfdZKCL0cZPrit1wr+ycTmmOWWus/nn/pbjHj7ftLA+1Rw6P+TIa+IWaj24gE1dIagB4dWmIx3GlegXz2izvmiNiilZI5jI/RoAX3GCR117gTUVwGWe7KjVZ8Fja4vtLZmWgmGRkTJHR0uOc3vOjo5xd3KAVpISNxUzh9jsbxZxISy1OlbI+yy91lAz15YrrHtNKnDLnRbu92SefS2JPWsJ0lJI6V7pRSQu74uhhvUx7gAAy+9eYhZZpS3RWyyieRkjZ4/k5JY46xOJ+ZEhLgGkgHEZVoMKAYlRenC7nZyymqkooAVQW0X7UfWY2C2RzfQ9WQDfG6l7zFA4c2rqGKUOaHNILXAEEZEHEELj9b92K60ekWP0d5rJZqNFTiYj82fLFvkFrGs1sVERaZEREBERAREQFbtYtCstdlms7/VlYW14HNjvJwB8lcUQchQQuhlkjkbSRhcwtIycCWvaR5HHkotzKOGNRTAcBuB9vvWc7btXzZtIttLR3LSA6u7tWUbIPMXHeZWH2jvs7pFA0SEuABF3uNaDxNSbvKu5cculdcesW9hVbm/l4cl8gvrTCvlupzVRUW9U/BCOslSAqj1ktIgDr81NFTVKqDOdGx2a02WOJhs1mlLOyc20Q4SyDHtY7W0F4kJIN2vAUIz9UGgITYo7NarlnnMtpbHI4Ovdsx7RdNGGsZBaKlwp3aLGdXNLNjEjXzywsN1wEcUc954yNHkBhFGmo4cgvbatJWKRtJZ7fNR7n4tgaC5/rO7ziQTQccqcF5rjd6nbu6SzTIdMC0ww2cQuEMTI22a1Rhgc2OR3dMk0d0lzXB1Q/GoxFKq+RzyNY+O1Tuc6ysMMocXuglZK2sU0jTuGILhQijyTRYPLrTBfEgfpFzw27fdaWMdQYgd1hN0E1pXivjNrLZTeIs9ocXC6e0tspq0AgNN1ovAVOBqMT4LneFlZrX2/LcykXyCxCx2DsbfG8xOtLhVjbze8xhZO2X9nB9C2t7Ki9WkdGWpsUL4nl9osjg2N7SALRZ30cwlrqVc3AEO3V5FYa7T0GF2xMoKikk07xjlheAw5AINZYgSRYLJ9psr/AIyLfh5en2/JzRmFp0hFZjbXRtY9pNlkkgEkdwmVkgmjpQhzQbpIaKg8MVhmsGiI47ssEjHwy0c1l9hmjqK3JGAkgjKvLipk1orSlksbfCzg/wAxK+No1ke9hZ2VmaCLtW2eJrqcngVBrjXNawwyxu/3ZyylWsnrFKp1n1RRVehySeuqq8am6yusFsjnbi0G7I0fSjdg8eO8cwFaeusFQ7NB17ZbU2RjZGEOY9oc1wyIIqCvqtTbDtb77HWGQ96Or4a72HF7Psk1HIngtsrpGBERAREQEREBERBiG1PVn03R0rWissXy0dMy5gNWjxaXDzC510XM0tLXVNO8GgYG6HuJceAx/jPCi65IXLmvmrpsGkZoRVsTzfjOPzUn0edO837KxnNxrG6rHnRkAEgi8KgkUB5jiKqY3dflvV00lA8svOeC1l1jMalxDI2kNpuDWtx5UxNVaFiXbdmn0oprT9VUW1H6fE471Abw69i2ypPXW9QqqdZIR1RQRVSOugouqacj1wQCeqp1u+KFKdYIIr1+iIT1ioPWSB4qSlev0VNUVPWSIhCCoHroKXDr9CqCpBRHr0RpR9mnjmjNHxuDhwwzB5EVB5FdT6v6bZa7NFPH6sjQab2nJzTzBqPJcmFbV2F60XJn2N57stZI67ntHfH2mivizmrKljdyIi2yIiICIiAiIgLV23bVftbKy1sHfsxo/iYnkfyuofNy2ivLpXRrLRDJDIKslY5jhycKfmg5f0dbv6O8vZ23ZlhuvJLGtIuNN0EVoK+FB4rxaasPZTvaAQ2t5gd63ZvF+OvA3XCo41Xq9EfY7TJFJg6Nz4X0piAcxXDEXT4FevWjR76ulc24BI6INc4ue/vSPMxzAaTUjHGopUYrz+zk7d4sMeR/L450zQ+339eCpYaFfSRvjyr8AV0jCkjx8OghPWSgtQKhXroJTAqOsqfkqr3j8PuQQB1RQCpI6qFFFBHXJCiU6/MIqEVTveoKCFKdb1CAgRQoK19bDbnwysljN18bg9pG4tpRfCqKjqvVDWVlvskc7MC4Ue39l49Zv3jkQrytAbF9avRrWbO91IrTQCuTZR6h+16vjdW/1uXbFmhERVBERAREQEREGmtsmq1LQ20tBpMy6+mPfZlXxZ/Isf0TdkjiEoMplfLG4vIAYKX7VLXGhbA2AtJyJcRkt96U0ayeJ8TwCHNI40qCKjmKrQ/oRgnfA9pIkcInsaAC918BsZdS8GEkkluLhdHMZzw5sNzydMLqsALevxX0blww8BTfU54lXvWtzZLXM5gbcDyxtxt1pbEBGHBuQqGh1OasowO6mOeIwwrTeVmeo+ZHVPu3oD1l7lMgAJGdOXsrzUdZAqoinL4qKb/Ll4VUkfrTE+WSE4oI66qlOvyU15qQFBTTx6+O5FJCg9b0EIes1JHX6KmiKFOt6AooFEKUQoIqp64qECCpjqGowO7cRzBXR2yzXb0+y3ZSPSIaNfxe0+pLTnkeYPELnFXXVfWOSw2lk8WbTi3IPafWY7kfdgVZdJZt1ci8GgtNR2uzxzxGrJG15g/SaeYNQV710YEREBERAREQFrTaTowx2iO0Rm451HXgASHxkGvPC6aHgVstWfWvRfb2ZwpVzO+3xbmPMV9y3w7rLqOftH6JM07Yr1C5xJcQe41oLnvecqNDX4jHu+C+mv8AYI4529n3SI2Xoy272YApAw8X9kGOf+8Tis41d0cyCOe0SAlhDrwrj2Md18gG4mR5hZQ7g/wWv9ITOllfJJ68jnFxOFS4kubSm4itPBYyx3nZ6Om+iwhtW1/ez3mu6mWWNcV8SOs16ZmFriNx30GXLhXJfDH2chh57ln3Ipb8etyknqvsQmvjz/LcmHW7z4KCOs1IHWPklehSnxUdVQQlFJUHr8VBFUJ6zTrBEVBChTVFAUKSoogJRCFI6zQK9fopQFVU6JHxKoz3ZNrx6FaOxldSzzGhrkx+TZOQOR8juXQgK4+a5b22Q6/ekRiyTO+Wjb8m4/1jG/R+s0e0Y7itSs2NloiLTIiIgIiICIiDV2u8XYxyWcDuvka/IUMfeeG13G+T/ltWs/RyXXWgkuIaABVxJoBliTUDDHFy3htE0XfgEoHejz+qSPgQPaVr7V2BlnE9qeDejAjhbj3pJCWChGRrcbXDBxP7JXXKyYc07/u3OtYbrDokx3g8ASRm64DEYgEUPAtII8RvqrA87/ia4ZeK2RrJYY4mRQi+Z3NMk7nesHvpVp4AE1puo0/SK14+GjnNOYqMd1OQz4Lll1kyX3PgQgPRrj7FLhvxPiqVhFQ64+37lHVKdVUdeakHr8KoHl7kp0Rh4exCoPXD2qCadYqKdVUqOtyKhQApUKAUolEQKopqoqgA9BVB/WXwVKIKl69HW98MrJYzdfG4Oa7gW/EfEVC8YUjrBUdTam60Nt9lZM2gd6sjBjdePWHhvHIhXxc27O9dHWC0gkkwSECVoxw3SAcW58xULpCKUOaHNILXAEEYgg4gg8F0YqpEREEREBERB87TZw9jmOFWuBaRyIoVrOyxdi53atvR2Iyva1rRWWZxAjDm/SFHOAJyLxyrtBa92k6PcCHtqGS3S8DIvjBu14d0mnMV3LphOaXBZdMH1o0d2T2X5L9pe3tJiTVtXElhBO7G7ThETk4LC9Lx9+8MPfuwxWR2mV73vc8gueSSTvcS17Thzc7lRqtGlYqgnLEmh5mhApw4c1eSzDVW3qskjKeeVcCvl1uX2OW6o341x3BUOHX4Lzqpont65onWSgdYfeor1VSqeuaKnrkoSqICIVCgIUuqQxBTVKqq4pAQUIvsI+gK55YhUlqaFACqAUgL6x2dzsGtJPAVJwzorofNr1vTZVrgBo9scxJMT3Rt+pRrmjyv08AFpyxaAmlfcYxxeaUYAS41yoB9635qRs/bZbKGTd6Vzi91KUaSALoO+gaMfFdMZruzWZoiIyIiICIiArZrHozt7NIwCrqXm/WbiM+NKeauaKy6uxoEaNdJK2OMd6R11owFa0FDwAGI+0r1rjs+9Fs/askMlHNbJeFBV1AHNI+jWjTXjXChV/k0SINLNIGBEksfiY5MPIgjwCr1wtDvQJb4q2SSJrRgKuJvyVDTTC7QnCpDjlRdOJneeSebcnTbRc3deaVAOHA45ipyXmJ9vwr96uOlo8a49de5eDs8AfLLD27yVxyll0r5XvFOuK+5sxpWhoqC3qtP1UuNndmWXs+dFFF9Osx8VUyMnAVr7/YppXyuqbvRXui0VI4VDcOJIbnWmByPdOfBSNHUxL2A8K1PsGY/FXlo8QjPh1gVJiOH6EK92PVuSTCKOaXOlyJxxwLcaUzqM9yyLR+zG2PP/iEDD597GeIIBveGFfgrqeq6rAuxPRRsWK29ZNjVocBffZosAO618rvaSBXH3Dgr1ZNi8QNZbTK7lG1kTfLB3EqaifFoxljJOWO6ooKkYY5UNFWLFjQkDGntGRGe7NdEWTZVo9mcJkOGMr3vy5Vp7lfrFq/ZofmoImfVY0H20qmjcc26P1ZllPcillBzuRvdhUY1IA5+XNZTo/ZRa30Js4b/AI8rW5E/RYC71aDxxW+UWk3PRqOybEJD85PEzlFGXEZ5OeRx+CyHR2x+yMIMj5ZqbnOuM3fRYAdw3rO0Q5nk0foqKBt2GNkbeDGge2mfmvWiIyIiICIiAiIgIiIMc1yhLGx2pgq+zPDiMrzHYObXz95WvtaNZxagxkcfZRxkuoTUmRwFSaYYEkeFfAbftdmEjHMd6r2lp8CKFaL0lo4wvfG7Njy0nk3C9z486r0cKTLre8XfRjGmIq8aZDLyXw0UwOjc1rQ6QnAULnUFDgBv93FXDS7AG478t53/AK+ayXZnqI+0hzpTJHZyATd7pmxILe0zDRdNQOKxxOmW2sezB7FYHSOuUcTj3Y2ue7dubksssOy20yHu2V4BpjaJGxj+BtXe9by0XoeGzMDII2RtApRoAr4nMnmV7Fi5WszU7NSWDYrJT5SWCMEYiON0h9ryMRxV7g2N2cevPO7GtGlkbfY1uGa2Aiz8V5mKWTZfo+PODtDxkc5/uJp7lfLJoCzxfNwRM+qxo99F71FVNQ3UgIvm+dozIHmrba9aLPH60rMN1Vyy4/Dx71Zhll2i7IsPt21Gxx/1l76uKxvSO3KIfNx15n8Fj+5xvsy34NeDl5tqJVaNtm260OwjYAONKeXeVhn2laQlrSQitfV/+aJ4ud7Y/O/9Xwp510eXgb1a7brTZovXmYKcwT7AudrRpy2SYPmfwoXAcqYZ+fFRYdVbVaMWxzSV/Za9w9poPervi30n1/C8mM9ft+W8tKbTbHFG9wffc0d1g9Z7tzQM88zuV51Y00LXZYp6XTI2pbwcMHDHdUFae0DsYtMhBlDYW1xLyHPpyYz7yFunQ+imWaBkMdbsYoK5neSfNdsJlJ+q7rnny+T2IiLTAiIgIiICIiAiIgLXO0rRNJWSgYSCjj+83Cv8P8q2MrHrnY+0scp3xtMg8Wg191V04WWsoNB20dtOGA0AIYDQua0nN7gKm63M8gugtXrCyz2eOMBrCGgvDCS3tHAGQtJxoXVPmuebFbGwzMldd+TjfIB2j4Xl5N1pjezG8KDDeKr6aR2iWuU1Er2jgHUyzyXm/qM8+b9E+btjjNda6QfbWgYuHmvI/WKAZysH22/iuaH6btEh9d7iMe8SfEql9nnIxN0HHEhu6uNTwIXn/wA9858m+TD3ugNI7SrHD/WBx4NxWN23bXGPUZ7SPgtV2HViWY/JiSQ4eo17891QKfqsgsmye2Pp8g8DjI6OPkMCSeG5a8HiZe1lfsu8J5fNc7btoncT2Ya32+zxVhte022vPrkcgaU8gsssOxCY/OyxRjg0PlI9t0LJLDsbszAL8sz6GtGlsTcd3cF6nmrP6XHz+vVPF12+jTs+mrZMMZH5HAXuFcScK7x4ryR2KaWtXFxoDSt4muXdbUromxbPLBFQizMcRvkvSH/WSFfbNY2RikbGsHBrQ0ewBdceDjj2jF4trmuxbP7XKRds8zhxuOaKfWkujisk0fsWtbvXDI/ryCvPuxg/Fb2Rb5YxztYWHYjGB8rMMyfk4xXHdeeT8FkVi2XWGP1o3S/4r3Efwig9yy1FpOavDZdBWeL5uCJn1WNB9tKr3IiMiIiAiIgIiICIiAiIgIiICpkjDgQRUEEEHIg5hEQaO131BihlLWvJaAHMwxaHupdJr3qYY4ZL1aq7K2Whl4zXRwEYLuHrOcfgiLdk7um+jNbFsnsbKXu1k30c+60/ZjAV+sOqVkhxjs0TT+1cBd/E6pRFhjdXUNpkpREQREQEREBERAREQEREBERAREQ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76" name="Picture 4" descr="http://2.bp.blogspot.com/--ukbkUxU2lE/TxiyaKXNt9I/AAAAAAAADYs/yyFeSwCGAWk/s1600/biblia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429000"/>
            <a:ext cx="3312368" cy="32945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2376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076"/>
                                        </p:tgtEl>
                                        <p:attrNameLst>
                                          <p:attrName>style.visibility</p:attrName>
                                        </p:attrNameLst>
                                      </p:cBhvr>
                                      <p:to>
                                        <p:strVal val="visible"/>
                                      </p:to>
                                    </p:set>
                                    <p:animEffect transition="in" filter="fade">
                                      <p:cBhvr>
                                        <p:cTn id="14" dur="1000"/>
                                        <p:tgtEl>
                                          <p:spTgt spid="3076"/>
                                        </p:tgtEl>
                                      </p:cBhvr>
                                    </p:animEffect>
                                    <p:anim calcmode="lin" valueType="num">
                                      <p:cBhvr>
                                        <p:cTn id="15" dur="1000" fill="hold"/>
                                        <p:tgtEl>
                                          <p:spTgt spid="3076"/>
                                        </p:tgtEl>
                                        <p:attrNameLst>
                                          <p:attrName>ppt_x</p:attrName>
                                        </p:attrNameLst>
                                      </p:cBhvr>
                                      <p:tavLst>
                                        <p:tav tm="0">
                                          <p:val>
                                            <p:strVal val="#ppt_x"/>
                                          </p:val>
                                        </p:tav>
                                        <p:tav tm="100000">
                                          <p:val>
                                            <p:strVal val="#ppt_x"/>
                                          </p:val>
                                        </p:tav>
                                      </p:tavLst>
                                    </p:anim>
                                    <p:anim calcmode="lin" valueType="num">
                                      <p:cBhvr>
                                        <p:cTn id="16" dur="1000" fill="hold"/>
                                        <p:tgtEl>
                                          <p:spTgt spid="307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 calcmode="lin" valueType="num">
                                      <p:cBhvr>
                                        <p:cTn id="23" dur="1000" fill="hold"/>
                                        <p:tgtEl>
                                          <p:spTgt spid="4"/>
                                        </p:tgtEl>
                                        <p:attrNameLst>
                                          <p:attrName>style.rotation</p:attrName>
                                        </p:attrNameLst>
                                      </p:cBhvr>
                                      <p:tavLst>
                                        <p:tav tm="0">
                                          <p:val>
                                            <p:fltVal val="90"/>
                                          </p:val>
                                        </p:tav>
                                        <p:tav tm="100000">
                                          <p:val>
                                            <p:fltVal val="0"/>
                                          </p:val>
                                        </p:tav>
                                      </p:tavLst>
                                    </p:anim>
                                    <p:animEffect transition="in" filter="fade">
                                      <p:cBhvr>
                                        <p:cTn id="2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690864" cy="6336704"/>
          </a:xfrm>
        </p:spPr>
        <p:txBody>
          <a:bodyPr>
            <a:noAutofit/>
          </a:bodyPr>
          <a:lstStyle/>
          <a:p>
            <a:pPr marL="0" indent="0" algn="ctr">
              <a:buNone/>
            </a:pPr>
            <a:r>
              <a:rPr lang="es-CO" sz="4800" b="1" dirty="0" smtClean="0">
                <a:solidFill>
                  <a:srgbClr val="FF0000"/>
                </a:solidFill>
              </a:rPr>
              <a:t>2</a:t>
            </a:r>
            <a:r>
              <a:rPr lang="es-CO" sz="4400" b="1" dirty="0" smtClean="0"/>
              <a:t>)</a:t>
            </a:r>
            <a:r>
              <a:rPr lang="es-CO" sz="3600" b="1" dirty="0" smtClean="0"/>
              <a:t>. Insensatos</a:t>
            </a:r>
            <a:r>
              <a:rPr lang="es-CO" sz="3600" b="1" dirty="0"/>
              <a:t>. </a:t>
            </a:r>
            <a:r>
              <a:rPr lang="es-CO" sz="3600" dirty="0" smtClean="0"/>
              <a:t>Gr</a:t>
            </a:r>
            <a:r>
              <a:rPr lang="es-CO" sz="3600" dirty="0"/>
              <a:t>. áfrōn, </a:t>
            </a:r>
            <a:r>
              <a:rPr lang="es-CO" sz="3600" dirty="0" smtClean="0"/>
              <a:t>que quiere decir: “</a:t>
            </a:r>
            <a:r>
              <a:rPr lang="es-CO" sz="3600" i="1" dirty="0" smtClean="0"/>
              <a:t>NECIO</a:t>
            </a:r>
            <a:r>
              <a:rPr lang="es-CO" sz="3600" dirty="0" smtClean="0"/>
              <a:t>”, “</a:t>
            </a:r>
            <a:r>
              <a:rPr lang="es-CO" sz="3600" i="1" dirty="0" smtClean="0"/>
              <a:t>INSENSATO</a:t>
            </a:r>
            <a:r>
              <a:rPr lang="es-CO" sz="3600" dirty="0" smtClean="0"/>
              <a:t>”, “</a:t>
            </a:r>
            <a:r>
              <a:rPr lang="es-CO" sz="3600" i="1" dirty="0" smtClean="0"/>
              <a:t>IGNORANTE</a:t>
            </a:r>
            <a:r>
              <a:rPr lang="es-CO" sz="3600" dirty="0" smtClean="0"/>
              <a:t>”. </a:t>
            </a:r>
          </a:p>
          <a:p>
            <a:pPr marL="0" indent="0" algn="ctr">
              <a:buNone/>
            </a:pPr>
            <a:r>
              <a:rPr lang="es-CO" sz="3600" dirty="0" smtClean="0"/>
              <a:t>El </a:t>
            </a:r>
            <a:r>
              <a:rPr lang="es-CO" sz="3600" dirty="0"/>
              <a:t>cristiano que no usa las facultades e inteligencia que Dios le ha concedido para saber cuál es la voluntad de Dios para él, comete pecado. </a:t>
            </a:r>
          </a:p>
          <a:p>
            <a:pPr marL="0" indent="0">
              <a:buNone/>
            </a:pPr>
            <a:r>
              <a:rPr lang="es-CO" sz="3600" dirty="0"/>
              <a:t> </a:t>
            </a:r>
          </a:p>
        </p:txBody>
      </p:sp>
      <p:pic>
        <p:nvPicPr>
          <p:cNvPr id="4098" name="Picture 2" descr="http://t2.gstatic.com/images?q=tbn:ANd9GcTzAF5J7210vEtgtBLILfknyXoZn5iNRkaj0QgErJidGEkXlq8uB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476673"/>
            <a:ext cx="3816424" cy="2808312"/>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data:image/jpeg;base64,/9j/4AAQSkZJRgABAQAAAQABAAD/2wCEAAkGBhQSERQUEhQVFRQUFRcVGBcYFBcVGBcVFRUVFRYXFBYXGyYeFxojGRcUHy8gIycpLCwsFR4xNTAqNSYrLCkBCQoKDgwOFw8PGCwcHyQpLCksKiksKSkpLCksLCksLCksMCksKiksKSkpKSkpLCwpLCkpLCwpKSwpKSwsLCksKf/AABEIAMABAAMBIgACEQEDEQH/xAAcAAACAwEBAQEAAAAAAAAAAAADBAIFBgEHAAj/xAA+EAACAQIEAwYEBAQFAwUAAAABAhEAAwQSITEFQVEGEyJhcYEykaHBQrHR8AcUI1JicoLh8RWSohYzQ7LS/8QAGQEAAwEBAQAAAAAAAAAAAAAAAAECAwQF/8QAIhEAAgICAwADAAMAAAAAAAAAAAECESExAxJBIlFhEzKh/9oADAMBAAIRAxEAPwBQ3K73tDzVEmvOPZDd9Xe8pYNUw1OgsOHruelg9dz0qFYyLlSW5SpqOenQrHe+qS3qo8XxlLfxMJ+dKjtXb8/lVdGT/LFemqF6pC9WesdoEbZhVjaxc0nFopSTLIXKX4rw1MRaa0+x2PNW5EUNcTRreI60aB01k8c4pw18Pda3cEFT7EciPI0p716/2h7Opi7cHR1+B+Y8j1WvLOKcKuYdylwQR7gjqDzFdcJ2eZy8Tg/wUp7AY6CFbbkenr5UlFcy1ZknRq8MddafW30rI4TijJAPiA+Y9DVzhe0Sc5X1Ej5ioaN4zXpdTFAvXYqKYpWEqwPoaSxV/U0imz69fpUtXM1fE0yWyaXiOdTbESNf360AV9QKyF0671K22lCY1NDpTI9JtcqAnz/OviK1XYns4btwXXH9O2dJ/E429QKTdGkY9nRt+yPCv5fDIp+JvG/+ZuXsIHtVyTQO80qJu1zNnpRVKjD95Xwu0ub1fLep9TLsNC5X2alu+roelQ7D5q+zUHNXxuU6HYc3ayvaPtGwY2rRiNGI69BV9dxEAk8v2Kq8LwkSWC6sSSx1OpmB0rSEfTn5puqRlFt3G/Ax9jXzWnXdWX1BrbjAdT8hXX4aCIzH5VscfUxNvGEHXUeVWuA40yao2nTl8qZxnAoklZHVd/cVTYnBsmo1HI/qKTSYJuJuuF8eS5o3hbpyq4Vq8vtX+fP97VoeDdqfwXeWzfY1lLj+js4+dPEjbJd86X4hgbV9cl1Qw68weoPKlcNjlf4WB8p1+VMrejeKy0dLqSML2g7GNYBuWiXt89PEvn5jzrOCvWL/ABO2BLOsbTIj0rEcY4VYa7Nm4FB1KwTB/wAPka3hP7ODm4ksxKG1ZBPi0UCW6x0HqdKeTDJctyFCyYBWWiP75NMWsPZTUhrh6MQojrlG496k+JVJyIokTH9w8jWlmFFK6tbY6wQdwY96YTiRPxa06L7O0oBqJJK5iI305b0HGYFspYgEjmqkfMUWGfAtu+CN66WqnViNRVjh74ahoakNLUXNTAoV00i2BdqJbbSgMaJaO1MzL7svwI4q7Ewi6u3Qf2jzNeq4bDqiBUEKugA6VRdjsGLeFSN3/qE+Z2+QgVfqa55ytnpcMOsbJEVErUi1RzVmbnm4ua1IvSpfWtbb7GTh2LMe/C5wq68pFvfUmtkmzic0tmcz10PSLOQYO/Svu8NIfYsRcFdDg1W96akl80D7j11QYHv8v96ODSVh5NNitI6MZu2SivhXa4TVEH1J4jAq0kAa7jYGiterou0BszvEuA6Z7fuvT0qluJ51vWPTSqjinBRcBa3AbeOTdfQ+dMzcfozuHxzLBBIq5tca7wBbkmPMx7jnWfuIQSCCI0g7iupcIoaCMmtF9fsWokIoBjXKGHuDqKBbsIGAuLEjKrqSV+uqmlLWLI22PLkaLmkEfhO46HqKQ+yLheC2RGpECB4uu59TRLWDsW40mBEnWqzCYjw5W+JdJ6jkaNmA/wCal2bpx3RYPi1Hwj7belLXMSTtA/Og5xQbr0UEpiuPwYbUQG/PyNVK3Mp9KumHOkOJ2QfGPQjz61ojmeQ9q7Ir56SwxiOhpxTSCwYSm8Bg2u3ERNSxAHvzPlzoWWt12D4NkU33GrCE8l5t77eg86mTpGnHBzlRruH4IWra212RQvy5++9MEVG2fOpGuQ9ZI+FSL1Ca+NAzy5bgk1teF9p7bWkVrjJdW2yZiPDK/wDtsddTGhnkBXnhuH9ii23NdS+J5bXbDGrzksxJkyZO8nc6+tQM0uX1Na3sJgUuXHziWVMyzsDOppVbHpC/C+yly6AzHIDtI1PnHIUHjnZ84Zl8WZW5xGu5Eelb9R4zOhXl06zVXx/BNes3VVQz6FRsZUiY5bTW74lRguV3kw+FfWnZqpS5lYSCCDBBEH3FWo2rKJswk6UF7lSZ6XdqZJ8TNSmoCoM2tIYXPXGeKgGqD3qBC/EeFLfGYaXBz5EdCP3FZjEWGRirCCOXXzFazvool/CW8QsNo24bp6dR1FUiHExydKMGouP4a9lsrj0YbMP3yoCmmZh7dyfUfUVNnoSpGtHuJpm5c/I/pSKR0PFGOopYGpo9AJkid6HcSQV61NmoLtQAiimI5ij4d+Rqd+3PiHv+tXPZnsPfxgL2yqIGjM5Ik88oHxRVbER4Hwk3rgB0QasfLp77e9ejWLgAA2AAGnQcqu+z/Y6zh7PdxnJMs7aMW20jYdBRMT2UQn+ncy+RGYT6jWsp8M5ZR2cPNxwVPZUpiaKt+g4/hNyxq5UgmAQfsdfpQEv1zuLWGdsZqStFh3tfG9QbGFuP8Kk+g0+dO2ez9wkZmRf9Un5CqjxylpCnywjtnjZvGamt6gE1zNWx590NNd0rQdhcdkxK9GDKffb6xWUFwzTvD0uNcASc3lP2prDB/LB6R2j4mbSXb1sxcDKJIJAABJEbZoH0FVnCe1/eLN2NTIIQqdMxgkGCIU7UW5wi+2GcXBMlWj4m8AYSVHUHlrVJwrsxijDC2AqqyqLjATmYkEKRIiSda6L9OOSadFxwPAYfH3rl4K+VcpKsQFLOCSJGsaA7012o4F3cXEUBNFIA0XkCB0+/rRew3B7mDt3BeKLnKkDNOsEa8uYEeVapkDghhKkQRyIO9R1Rak9nlVxaAauuP8INh4ElG+E/mp8xVMwrI2X2RNfCuttS1zEUDJ3DpSzvXGudaWu3qdCOu9TtX/OPPp0pK5doDYiOdOibNRav28QhtXRqdj+nQ1l+I8PbD3MjaqdVbr69D5VJcZVg2LF+3kfVhsfv60yXTK9DpUluZD5UFpXQ1xrvWkIYZRuNB06T08qg509KHh7m4NE5R+4oGfZ6G7UFTDRRDTJJo0V7h/Dgq+AtFUC5QVMbEqYLep3rw0HevbP4Vk/9PtgD4rl067Rmj7VUdjNdcu20+PnsII/KgjilsfCk/T/el+IkFgJmF+Un/alVfoJroSwZN5K3F8HN6931+4xg+FFGVFHQcz6zrT+Gs21+FB8qas2mca/IfeoKg318tD1jpUtR2yk5aQXvidNhQ8fiFs2mfmBpz12/M0wls/2z9KruJMboAtG2zJcXOk6BM4L5zEAwPWnaE4M8JzUW3ammeFcGuX2C20LHyGgHUnYV6R2f7CJZhrxDv0/AP/0fpXHVnTdK2ZHgXYW7iIY+C3/cw3H+FefrtXo/COzNnCrFoeLm51Y++w9qsvnUTNaqKRk5Nn3dCpG15UC+X/DGx06nlrsB+dQ/mXHxJ02PM/pT7JbF1vRJ8K2sPvyYSIOhAHLSuC0c2qkdCrQI9Oun1qS41YkmPX70yt0cvzqHGMnstSlHwUxuEV7ZW4pYMJgakc5BHMV5hxlVs3CitmEAg9VNeurf8qz47JYfvTcYMxzs6rpkTN+FR051ThglTo8tu4ql2xAr0vj3YTD3FNwN3BG7CMvun6RWN4n/AA+xNv4Ml0EZhkaHjr3bQaiqLu9Geu4ulnvV3FYV7Zi4rK3RgV+hpVmpktsm96gsag7UMmmSEFyKLbxEEHpS010NQBZX7waDzpVx70O3cinLVoONND0ooBey8H6Uc3Nveg3bBXeoC5QBK9vNTW5NCvtp719bNIBidK9w7DXo4bhwg0ymT/iLtm+teGTpXpXYzjzW+HAHZbrqo5knKQB7n61UdiZuHueIjmTE+grj2421PrHI/v3pNXgROvP1od3FfTqfetXomOy+wtwKPcDTlOmvlNV/AMWHfEeJyUvGSeekDQ6jQR50DDYoc2AmducxP78xTOEti3nYSM7F20ALMeZNReDRf2tjHFMYwa3btglrjGWJgJbX4mHQ9KjYt27Iy2wFXMSdSdTzJ60rd4jLEiD7nTp67mhm95gaDTfn/wAVDsoawOFt2Vy21CjyG/mTzPnTGegW7TmmLdkjdj6VolRlZwk9PvUWDjUAny0H/FExGMVRr+/lS645W2M+9JtasaT3RJbyz4yy+REbb686LktnbWgtdkbUB8HOoEHrJnl+lTUl+lXF/gTE30U5QoYkT7bfX7Vy3btMPBoQNhKkSDup/wCNKRxWHvoM1nKzaDK40I5+KZml8Bauo9y7iCM1wgC2CCFRfgjnOp+dDS9QlJp0mXDsQBBEc5nX3oD8SgQRLAahSCPODRbeJUieo0JGhnbWlmKoJOVMp1JiOh1OgBoVXhhK0soGL3fMrBTKTGhMTEkyInzjSlOI3lsWy1xozsssSQ1wloys2+WJ2gACrZb6kSeYmRqCDrPvSuOFlIa4QTByBoOkScoOkwD7VTinsmM5LTAcew6LbtvdyNZt5mI0yZVtnIiLu2ZivnpSI7A4HFWUuC0bJdA3gc6T5GQdfKu8JtHHYRlVsg745gQGZYOYBCfhOq6+VW2Lz2LCpZUAjwqc2gnxFjI1O8z1qEkjSUmzy7tX/DO/hQblub1kCSwEOo/xr08xp6VizX6TwfFEdmUSpU7HzEj7/I14/wAe4RZuYm8yiA1xiMpgRmOw2HWh0SrMXNdFagdnrXMH5miLwWyPwj5n9aVjoyootm0xPhBJ8hNakWLKfhQfKvjxG0PxCPL/AGosKKvunVJugRoB1168qV/lFbYx+VP8Q4mjrlE7g7RtNL2bQI8LfKmIrsRhmESNOvKuirlRAIIHvrVZftQdKAIHatF2TuZr1q3r8ec6/wBozfaqTAYTvbqWwYzsFnpPOtxwrgKYW4XDl3gqJACidDA3JiqiJmq72BpAB3NVt3itsalgQdjBPl9jSGLOceJuRHz3pU3URQqgGNp1id9TVNiRe4DtPaa53Sk5tpAgDTQjmdo2omJxp/GTHWdPb9KzVssXRlgZTJ035b1b4rDves5UU58+xECBrOY6R50UmFtFhcORQ7fCYPnzNXGFtZb9m2w8LgHzOYT9D9qRxuBu3rAQIoYBIJboddQPP86vLfCWc2WuXIeyF+DQErliSRPIfWi4JDqbO/zseXrp8q+N+ecikmB/CSfXaoqp6EeY/SsrktouovTHIWoGwkzGvXaoq55EGN539qmLn9wj60m4vYkpLRxEj4WPMx9q4MUwIkT1IoisG2g/Wp5KaivGDk/UDGPXrHqI/Oq3itm6xDWwrDNMSBKZdIJ3aeW2tEOKLNBtGI0Ur4j0LN8KjSYkmi4JA4LAZWllOuYeEwSOtCk7KcFVlVwfhN1FthrjDuixaRIOYTCA8h1MyeVV3Fs9y2ryct20Q4HMgnLvpJEgjfath3TKdCCI9zt8qBxHAi9Ye24KZpg9G5H50KSTzgTTapZPOcLx5reHsoSZRwVBYgaTo0HUagx5VG7xlnvLeLFgFiDsJWTA5aZqurH8Pnu3c164uSQzBDLEx+HSFGgOvnU+K/w4aR3TqUkSHJDb66qIO5A9a0tMy6tbH/4f28lhyxjPdLLuDlACgmeRjStFxMF7LBZJ3AB1aJIAPrHtUkwihQmmVQFAnYAQB1OldHD1UyPzMUslfEq+x+GvLbe5iRle4w8MAQEGVZE7mT8qpO038Pmcl8HcKsZJts3hPXI34fQ6ela+ypmC3tpIk7+lGUcvtTUU19Cb6ngPFcLibDZb4uWz0aRPodiPSq1rxO5+pr9GY3hlu8mS6iuh5MJ+XQ+YrDcc/hHaaThrhtn+x/EvoG+IfWl1GmeUF6+z1c8Y7G4nDH+paJH9y+NfmNveqIrUjJ56+F0jbSoV9QBY2uJkiH+fP361y4ZNIAU1ZadKYF32csAMbpPw6D1I3/Ora/xjeDPqKpEuhVC9Pz611AzctKQqH24gWoli5NCsYPrVnhsATAigBrhyAnetZhEIXwCTyBMD51WcN4cAP1EVf4S1tAmOfTaIHzqrKUQ1vD3QHABYsUAYRoGEOwE8unpWgtKFEa+/P1qrtlgNQfvRAx/Ex5afv2qNPJq/ksC7Wp/2FDyRsfpRcRjrdtlVnVWfQAkAmpm351dnPTQHu53/AC/Ko/ypjwt9xG23t9aZ7k9aHdstBygMehMD9/pUuCeSlJoUu2CBLLsJLLoQY6Deu2G5SSYJCtodz5e1Ssq/fFWaQEDHw5RLEgBeugM68xTRwpPSs48fqNJS8Yql86ZgRv5jrvyomDtJl/pgQSToeZMk/Ou2+F5T4WIk66z7elfNhGBJgMSfw6EefsAPpVZWxVF6G1sUUJyquXSIJAjZ53/zGmf5gqPENP8ADJ/KqXIhPjaCHDqfw7R5bbVnOM8Tdbv8tZzG44CqS3wkjxOekL+daa3ipOkH/kj8waxXam0cLiHvIjt/MKqSPEQfxKo3EgKR6VXVbRDlLRoLWPtjKM6kmFEtLExpI6mJp1AT0jy1rzq1gMYcQt1sO0EsY0kGAvM6ALoCfOmeFWMbZZnNq54zmyggnkAGWdBpH+ryqrINq3DxmLp4WbLmj8aqZgz77VC7je7tqWgMSqldoYkg7Uhwi3xA3H782VGhUZMykEfgKEHTnJ50hxns9iyik3ke4LheDKjQkBVMaAKedIZfYPiqvbS4ZVXnLIkkLMkxsNDU7HF7LzkuKcoDGJgA7GfOs3xbDXEw1pLXivC0LIQR4iQ2ZgT0BbWk+B8DvYe1dbEI2YAspBDLC2yFDkHcEk9NBQBsMRfB3n/tP6Vj+0XDsLBe/btjzYBT9NTTnartI+DsW1tnvGYQGfUgwh9CfH9K8o4rjbl64WuOXbaZ29OlAz7iy4ct/QDgdSdPYHX60rZ4cWE7fetVwTsn/QTEOCwecoAkaEiW67bbetMYnh5n4amgsx9zh+UTP0o3D8DmM9Kvr/DmKnwzodDQezOEZxcj8LCeuooGRtYAVZYXDT8In2qzw/BDzFXOA4I0bdP+KFQUyowvCv7qusNwyNtKuLXC0tkB2AP9sanQEwZ13qzt4NOUA9SdfrWvQjsVFrAwVEyWMAZZ21J+XP0qzw8DXw/FkEaSR+EdYj6VzF3rXdJdaFDSFcTmZSSP6YXUksFMdAelVCdpcNYW0bl0lkt5e7FsyrNBYxpB5e1Zcid4N4SjVMv1ssWmCf8AV5Dl86dTDjUmRH+GR7eVJcG7Q2cSD3LgkbrBVhz1B/MVaLffp7xUyVu7CMq8PPe2PCUs4cOkm4LqE3GJZzvMseUctq1uGsW1UBZCgCJJO413rM9uGPchcpMuCSASAFBmSBpuN6vMLiZTadF/+tZWlypI3qUuFyb9DX+J2rdxbbNlLglZ2aNwG2kaaeYpvNA5+tZHtrhVuYefxW2DDlE6H7fKrvgjWxYtlYUFFYjMxAMa/ETGs1q+SpKLMVx3ByRYk67mo/zA8vdhVTxPtFZtK0PncAnKp6AnUwQNAazGC/iE9w3FtYdSyzBGZ20G5Ea/QVoYmw4l2gw9iO9uKCQSFBJJA3gAVW4vtth1AIV2BBYbCYg6T61jeLJicd3YYNKkBiy5Vt5wAS2mm4OmsVbL/Dknu82JBC5s0Wzz/snf3oEHvfxGhbhFpfA4ElidG2nTfal8B29J/wDjUalQVLDlpIJ9Z61cWuwGGhg+d8xBMtHwiBAWKZHYfBcrAGoOjMNhHXby60utjUmvTL8Ew+OxVx8SlzIM+QNM6ocpAt7EAEb1e8C7Oixca7cvO95iwLMDkIJBMA7EEbg8xV/awC247oLbXaFAAPmR186OUJGpB/2ocW9McZJbQP8AmdNVBAG4M/TfrR1I/c1BLMGQBJ3MVMsfKnFNbYSaekTJ21pPis7wz5VJAUbsYEEdIpl2NV/G+L28Pa7y60DWFG7EawB+96okzXD7N1MQ2LxuWylpCqAMILHTaTJisx2s7ZvijkTwWtSF5uRsX/Shce7SNi2GfRFEhAeZ0UAnc1Q3h3ZUwQWJ0J1CjQT7yakB/tPxs3u5BnwWh7u25jrAFbjsJ2DWyov4lQbhHgRhIRT+JgdMxnY7Dz2B2J7E5GXE4lfFobSMJyiBFxx16D36VvMhO+p+lAAEwloqqKoVFJICiBqZOg5T+dVV3g4u4q4wHhW3l2gC4XGmu+31q1x+JWymZzzgAbkxMCslY7Y3P5pMxhCzqE6Ep4PM7DXzq0hWfYru0tm5lJhso5SZjefyrvZqwt3+bezbGYvaABMAmGLMT7CYqw4Zwdb9iLwOQXH8OsEqxgkjUrV7gcClpAid3lH4cuXXl9tayc4xwjWMHLLA4LgmRQGBYgCSG0J5n0mdKft4ULGsc4I012B+ldXQzEb6gz9KP/NRzO23Ks2/TSqdFLxTBNcuhmKwxCJGvja5mZiIgAWwxE/260jf7RKGurMJZLAvI1ggCFjViTAHkelN9puEXMSENu6bdy0SyRoCSPxa77a8pOlYT/0JxB5DgAEyZuDKSNmhTP0raPJgwnDOC8wH8RrKyjI5XMzTAIGY8tfL61aYHjWCxt3IqZriqW8VvUAnXLO+p286ouHfwsO1+8FJG1tM3/k4rWdmuy1jAi4+cmRJZishRO0DQn97VDaky1aVssE4elsZlGQR0VeY0jTnU7WIOWc3kQdBO9VGK7UKtjvLuXK7sqroJC6nNM7Sskf3eVS4BxyyUuqL9py+igGIGTLqG1nN9quUIr0UZtvQyqHkW06GkOIXEsgu8jNyEeJvL70M43Kx8X6Vj+J37t7GPaDTndQoOiqAskgctAaTSbsXZpUgnH+0hN020gICAREkgjXMfU8qreNYXErYsucy2oXMpaPGWZhpuBHXrWvwHY2yjm6wNxyxaSfCDyhfLkavLtkMCGAYbwwBE9daTjeQi2seFBwvshZNhBc/qOVGZgzAaywCwRoA1MXcbh8OcllVN0gLktIGchdg2Xb3NWOI4dbdcpBUGB4GZNBsPCRpXcHgrdkZbSKo8hE+p3NQoyaqRo5RTuP+lZiuH4jEjLcfuLTAZkWO8bqGbUKPSruxaVNNTAAksSTGms865I8vyroceVWo0Q5N/gFDd70sWUWsuVUAJbNMl2bbXaOlc4lxMWbbXHeFX/CJJ5AdSaJfxuVSVUuRsq8zy30FZO9wXE4y8GxP9O0NcoYGB0Uc2PU1E6s247f1Rd9nu0rYpSwtlADBLAQW6KQdTHyq7F8+XyoOFspbVURcqqIUbAfvrzo+nl86rjg47bZlyTUtJEO8NSDGoseQ3rO9oO2VvDE21Ie9HwjZf8x+29bWY0WfG+PphkzNqx+FRux+w868v7ScXfEK73Droo05k6Ko5KNSaLiMU912uO2ZmMgz8vQeVSscLe+y92MxU6A7ZtPE3IBajYFTgbIUSYLfFrsvSR61r+xHZcXn/m78EAxbQ6gsp1dgdwDsOZ9KveDdjrFpSbii651LMoOvRQdFX8+dXmFwdu2jJbUKGYttsTE5RMAHpToYYsJ1mfU/WpXGiCI95iq/E4e4Gtd2fAqEOJ3aIU6/rU7KXsozlD1y5gT6awPlToA+MwqXbbIYLMCM2WSCdmEa6GNK86xXZ+6mNw9u7I7y5bAYahipgZSdjou/WvQmtdJ9ImPcfvSksbjbKFDeiEbvFzByAy7MpjQgcvXeoUpaaNHGFWmaGzhVEZZATSAdNNII67/Oi3gW2y6jYrPWftp5VWcP4mt+0l62xK3HK+pzESBvrEUvh+0too93OO7tmGJRp1kArHxa0pL8HF+2WjTEZZG/hbLttUssdRI5wfPUiq/Cdp7VycmdttrVw7/6elPDiILZdtJkqdf8oO/P5Gp6Irs/o6LwI8OU8ta6N9jE7g/mZ20pdr5a7vFtEzuxSAc0wFJ0gBST7Ubhbd7bDsmVTJUc8k+AnoSNY86is0XpWTLjkxHMyDr5mvrttWGoDERGwHkdQdf0pj+WJ2J9NDUGwpEQFJ5zI99KuneicVswfEew126VV8R/TWQv9PMwDMzHMQYJnc+lK2v4XKWE3yV8rYBj1J0NeiNhOeVhtoDmEaxp+dSVIMSPMFeUTE7E0ds5F0+jC3lBbQ1l+H3C3FrY38TaeiP9q1jIZ206jWsN2auH/qwnlcvD2yuI+VWZHpduQJG1RbGMNz86gY6fnQL5/cUgCtxsDdfkfsaLb47abmQfNZ+orP4tjzqOGt6yaoRrFxVs/iU/KukodmHzrNXGFJ3SeVMDXug9fKDXIrFNcYbE/M0NMbcn43/7jQBulb1qav12+1ZKxiHP42/7jQO0N+4MLdh31WD4jzInbyoEH7TdtIBt4Ugn4TcGvWQnn/irC2bIDGZZzMneWPTynn60ob+VRGjFto2Ubff51pux/Z575LkxaVoJEZmMfCnTQ7/KakBvsz2WN4FmJVQYECR+963fDOD27KZLYgbknUk/3MedGwllVUKqgKNAKOUHWrSA4UqDvEkkAAEnXYDck1C6QoJOgAk7/kKXZBfsEeIJeQgEqVJDSJg6/Ok3RSQpg+04vFu4tPcVWgvoq/8Al+9asbOOnQyh6MIPsQYNVvZW53Vo4NwEe2zOOQcMfiU8/wDirS5a/wDEztOvKufj5XJyS2vDp5OKMet6fpPvmncH6URr6kEMNDoQdQfWudzroNPv9hUjbEawPOutZRxtU2tivD8HZthbVsqqBiyrmkhjJ0B8z7VYX0KEjkvTpvoOVKi0Z2HyHzml8bxO4Bt/UF+2h0mUcbgDyE/OgLG7eXTSI15jfWpJcC8ydPxSYiTP1+lcbvJj7T+XlS+Pwz3EKlmAJEwN1nVfIEae9S4x3RcZy1eAuEx4ZAQoKsARplJExttGg9Zog4iRqMwUAaaEac9NSd/nUF6BYGwG2g20o0aaip/jwU+XOEHs40kjxjXeQVjSfeiXseqx4wZMaciN5PLr7Ut3Y6UP+RTT5+/X1pqMkticot6LCzxBTorSff70Zb0jcfSqlMLHwsR66iZkn1o62iARlHlGk6ydvb5edS+2qKqD0z//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4102" name="Picture 6" descr="http://4.bp.blogspot.com/-bpecZNpv85g/TgH8Ugpeg4I/AAAAAAAAEIU/LhggFyLYk3U/s1600/160-Ley%2Bde%2BDios%2Brot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2276" y="3429001"/>
            <a:ext cx="3048000" cy="237626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532276" y="5815332"/>
            <a:ext cx="3082197" cy="830997"/>
          </a:xfrm>
          <a:prstGeom prst="rect">
            <a:avLst/>
          </a:prstGeom>
        </p:spPr>
        <p:txBody>
          <a:bodyPr wrap="square">
            <a:spAutoFit/>
          </a:bodyPr>
          <a:lstStyle/>
          <a:p>
            <a:pPr algn="ctr"/>
            <a:r>
              <a:rPr lang="es-CO" sz="2400" b="1" dirty="0">
                <a:solidFill>
                  <a:srgbClr val="FF0000"/>
                </a:solidFill>
              </a:rPr>
              <a:t>Lea por favor Prov.13:13.</a:t>
            </a:r>
            <a:endParaRPr lang="es-CO" sz="2400" b="1" dirty="0">
              <a:solidFill>
                <a:srgbClr val="FF0000"/>
              </a:solidFill>
            </a:endParaRPr>
          </a:p>
        </p:txBody>
      </p:sp>
    </p:spTree>
    <p:extLst>
      <p:ext uri="{BB962C8B-B14F-4D97-AF65-F5344CB8AC3E}">
        <p14:creationId xmlns:p14="http://schemas.microsoft.com/office/powerpoint/2010/main" val="2260932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1000"/>
                                        <p:tgtEl>
                                          <p:spTgt spid="4098"/>
                                        </p:tgtEl>
                                      </p:cBhvr>
                                    </p:animEffect>
                                    <p:anim calcmode="lin" valueType="num">
                                      <p:cBhvr>
                                        <p:cTn id="8" dur="1000" fill="hold"/>
                                        <p:tgtEl>
                                          <p:spTgt spid="4098"/>
                                        </p:tgtEl>
                                        <p:attrNameLst>
                                          <p:attrName>ppt_x</p:attrName>
                                        </p:attrNameLst>
                                      </p:cBhvr>
                                      <p:tavLst>
                                        <p:tav tm="0">
                                          <p:val>
                                            <p:strVal val="#ppt_x"/>
                                          </p:val>
                                        </p:tav>
                                        <p:tav tm="100000">
                                          <p:val>
                                            <p:strVal val="#ppt_x"/>
                                          </p:val>
                                        </p:tav>
                                      </p:tavLst>
                                    </p:anim>
                                    <p:anim calcmode="lin" valueType="num">
                                      <p:cBhvr>
                                        <p:cTn id="9"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4102"/>
                                        </p:tgtEl>
                                        <p:attrNameLst>
                                          <p:attrName>style.visibility</p:attrName>
                                        </p:attrNameLst>
                                      </p:cBhvr>
                                      <p:to>
                                        <p:strVal val="visible"/>
                                      </p:to>
                                    </p:set>
                                    <p:animEffect transition="in" filter="wipe(down)">
                                      <p:cBhvr>
                                        <p:cTn id="14" dur="580">
                                          <p:stCondLst>
                                            <p:cond delay="0"/>
                                          </p:stCondLst>
                                        </p:cTn>
                                        <p:tgtEl>
                                          <p:spTgt spid="4102"/>
                                        </p:tgtEl>
                                      </p:cBhvr>
                                    </p:animEffect>
                                    <p:anim calcmode="lin" valueType="num">
                                      <p:cBhvr>
                                        <p:cTn id="15" dur="1822" tmFilter="0,0; 0.14,0.36; 0.43,0.73; 0.71,0.91; 1.0,1.0">
                                          <p:stCondLst>
                                            <p:cond delay="0"/>
                                          </p:stCondLst>
                                        </p:cTn>
                                        <p:tgtEl>
                                          <p:spTgt spid="4102"/>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102"/>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102"/>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102"/>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102"/>
                                        </p:tgtEl>
                                        <p:attrNameLst>
                                          <p:attrName>ppt_y</p:attrName>
                                        </p:attrNameLst>
                                      </p:cBhvr>
                                      <p:tavLst>
                                        <p:tav tm="0" fmla="#ppt_y-sin(pi*$)/81">
                                          <p:val>
                                            <p:fltVal val="0"/>
                                          </p:val>
                                        </p:tav>
                                        <p:tav tm="100000">
                                          <p:val>
                                            <p:fltVal val="1"/>
                                          </p:val>
                                        </p:tav>
                                      </p:tavLst>
                                    </p:anim>
                                    <p:animScale>
                                      <p:cBhvr>
                                        <p:cTn id="20" dur="26">
                                          <p:stCondLst>
                                            <p:cond delay="650"/>
                                          </p:stCondLst>
                                        </p:cTn>
                                        <p:tgtEl>
                                          <p:spTgt spid="4102"/>
                                        </p:tgtEl>
                                      </p:cBhvr>
                                      <p:to x="100000" y="60000"/>
                                    </p:animScale>
                                    <p:animScale>
                                      <p:cBhvr>
                                        <p:cTn id="21" dur="166" decel="50000">
                                          <p:stCondLst>
                                            <p:cond delay="676"/>
                                          </p:stCondLst>
                                        </p:cTn>
                                        <p:tgtEl>
                                          <p:spTgt spid="4102"/>
                                        </p:tgtEl>
                                      </p:cBhvr>
                                      <p:to x="100000" y="100000"/>
                                    </p:animScale>
                                    <p:animScale>
                                      <p:cBhvr>
                                        <p:cTn id="22" dur="26">
                                          <p:stCondLst>
                                            <p:cond delay="1312"/>
                                          </p:stCondLst>
                                        </p:cTn>
                                        <p:tgtEl>
                                          <p:spTgt spid="4102"/>
                                        </p:tgtEl>
                                      </p:cBhvr>
                                      <p:to x="100000" y="80000"/>
                                    </p:animScale>
                                    <p:animScale>
                                      <p:cBhvr>
                                        <p:cTn id="23" dur="166" decel="50000">
                                          <p:stCondLst>
                                            <p:cond delay="1338"/>
                                          </p:stCondLst>
                                        </p:cTn>
                                        <p:tgtEl>
                                          <p:spTgt spid="4102"/>
                                        </p:tgtEl>
                                      </p:cBhvr>
                                      <p:to x="100000" y="100000"/>
                                    </p:animScale>
                                    <p:animScale>
                                      <p:cBhvr>
                                        <p:cTn id="24" dur="26">
                                          <p:stCondLst>
                                            <p:cond delay="1642"/>
                                          </p:stCondLst>
                                        </p:cTn>
                                        <p:tgtEl>
                                          <p:spTgt spid="4102"/>
                                        </p:tgtEl>
                                      </p:cBhvr>
                                      <p:to x="100000" y="90000"/>
                                    </p:animScale>
                                    <p:animScale>
                                      <p:cBhvr>
                                        <p:cTn id="25" dur="166" decel="50000">
                                          <p:stCondLst>
                                            <p:cond delay="1668"/>
                                          </p:stCondLst>
                                        </p:cTn>
                                        <p:tgtEl>
                                          <p:spTgt spid="4102"/>
                                        </p:tgtEl>
                                      </p:cBhvr>
                                      <p:to x="100000" y="100000"/>
                                    </p:animScale>
                                    <p:animScale>
                                      <p:cBhvr>
                                        <p:cTn id="26" dur="26">
                                          <p:stCondLst>
                                            <p:cond delay="1808"/>
                                          </p:stCondLst>
                                        </p:cTn>
                                        <p:tgtEl>
                                          <p:spTgt spid="4102"/>
                                        </p:tgtEl>
                                      </p:cBhvr>
                                      <p:to x="100000" y="95000"/>
                                    </p:animScale>
                                    <p:animScale>
                                      <p:cBhvr>
                                        <p:cTn id="27" dur="166" decel="50000">
                                          <p:stCondLst>
                                            <p:cond delay="1834"/>
                                          </p:stCondLst>
                                        </p:cTn>
                                        <p:tgtEl>
                                          <p:spTgt spid="4102"/>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1000" fill="hold"/>
                                        <p:tgtEl>
                                          <p:spTgt spid="5"/>
                                        </p:tgtEl>
                                        <p:attrNameLst>
                                          <p:attrName>ppt_w</p:attrName>
                                        </p:attrNameLst>
                                      </p:cBhvr>
                                      <p:tavLst>
                                        <p:tav tm="0">
                                          <p:val>
                                            <p:fltVal val="0"/>
                                          </p:val>
                                        </p:tav>
                                        <p:tav tm="100000">
                                          <p:val>
                                            <p:strVal val="#ppt_w"/>
                                          </p:val>
                                        </p:tav>
                                      </p:tavLst>
                                    </p:anim>
                                    <p:anim calcmode="lin" valueType="num">
                                      <p:cBhvr>
                                        <p:cTn id="33" dur="1000" fill="hold"/>
                                        <p:tgtEl>
                                          <p:spTgt spid="5"/>
                                        </p:tgtEl>
                                        <p:attrNameLst>
                                          <p:attrName>ppt_h</p:attrName>
                                        </p:attrNameLst>
                                      </p:cBhvr>
                                      <p:tavLst>
                                        <p:tav tm="0">
                                          <p:val>
                                            <p:fltVal val="0"/>
                                          </p:val>
                                        </p:tav>
                                        <p:tav tm="100000">
                                          <p:val>
                                            <p:strVal val="#ppt_h"/>
                                          </p:val>
                                        </p:tav>
                                      </p:tavLst>
                                    </p:anim>
                                    <p:anim calcmode="lin" valueType="num">
                                      <p:cBhvr>
                                        <p:cTn id="34" dur="1000" fill="hold"/>
                                        <p:tgtEl>
                                          <p:spTgt spid="5"/>
                                        </p:tgtEl>
                                        <p:attrNameLst>
                                          <p:attrName>style.rotation</p:attrName>
                                        </p:attrNameLst>
                                      </p:cBhvr>
                                      <p:tavLst>
                                        <p:tav tm="0">
                                          <p:val>
                                            <p:fltVal val="90"/>
                                          </p:val>
                                        </p:tav>
                                        <p:tav tm="100000">
                                          <p:val>
                                            <p:fltVal val="0"/>
                                          </p:val>
                                        </p:tav>
                                      </p:tavLst>
                                    </p:anim>
                                    <p:animEffect transition="in" filter="fade">
                                      <p:cBhvr>
                                        <p:cTn id="3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4762872" cy="2808312"/>
          </a:xfrm>
        </p:spPr>
        <p:txBody>
          <a:bodyPr>
            <a:normAutofit fontScale="92500" lnSpcReduction="20000"/>
          </a:bodyPr>
          <a:lstStyle/>
          <a:p>
            <a:pPr marL="0" indent="0">
              <a:buNone/>
            </a:pPr>
            <a:r>
              <a:rPr lang="es-CO" sz="4300" b="1" dirty="0" smtClean="0">
                <a:solidFill>
                  <a:srgbClr val="FF0000"/>
                </a:solidFill>
              </a:rPr>
              <a:t>3</a:t>
            </a:r>
            <a:r>
              <a:rPr lang="es-CO" sz="4300" b="1" dirty="0" smtClean="0"/>
              <a:t>)</a:t>
            </a:r>
            <a:r>
              <a:rPr lang="es-CO" b="1" dirty="0" smtClean="0"/>
              <a:t>. </a:t>
            </a:r>
            <a:r>
              <a:rPr lang="es-CO" sz="3500" b="1" u="sng" dirty="0" smtClean="0"/>
              <a:t>Entendidos</a:t>
            </a:r>
            <a:r>
              <a:rPr lang="es-CO" sz="3500" b="1" dirty="0"/>
              <a:t>. </a:t>
            </a:r>
            <a:r>
              <a:rPr lang="es-CO" sz="3500" b="1" dirty="0" smtClean="0"/>
              <a:t> </a:t>
            </a:r>
            <a:r>
              <a:rPr lang="es-CO" dirty="0" smtClean="0"/>
              <a:t>La </a:t>
            </a:r>
            <a:r>
              <a:rPr lang="es-CO" dirty="0"/>
              <a:t>evidencia </a:t>
            </a:r>
            <a:r>
              <a:rPr lang="es-CO" dirty="0" smtClean="0"/>
              <a:t>textual  </a:t>
            </a:r>
            <a:r>
              <a:rPr lang="es-CO" dirty="0"/>
              <a:t>establece el texto “</a:t>
            </a:r>
            <a:r>
              <a:rPr lang="es-CO" i="1" u="sng" dirty="0"/>
              <a:t>comprended</a:t>
            </a:r>
            <a:r>
              <a:rPr lang="es-CO" dirty="0"/>
              <a:t>”. No se puede vivir sabiamente sin entendimiento. “El conocimiento del Santísimo es la </a:t>
            </a:r>
            <a:r>
              <a:rPr lang="es-CO" dirty="0" smtClean="0"/>
              <a:t>inteligencia</a:t>
            </a:r>
            <a:endParaRPr lang="es-CO" dirty="0"/>
          </a:p>
          <a:p>
            <a:endParaRPr lang="es-CO" dirty="0"/>
          </a:p>
        </p:txBody>
      </p:sp>
      <p:sp>
        <p:nvSpPr>
          <p:cNvPr id="4" name="3 Rectángulo"/>
          <p:cNvSpPr/>
          <p:nvPr/>
        </p:nvSpPr>
        <p:spPr>
          <a:xfrm>
            <a:off x="3995936" y="3429000"/>
            <a:ext cx="4824536" cy="1815882"/>
          </a:xfrm>
          <a:prstGeom prst="rect">
            <a:avLst/>
          </a:prstGeom>
        </p:spPr>
        <p:txBody>
          <a:bodyPr wrap="square">
            <a:spAutoFit/>
          </a:bodyPr>
          <a:lstStyle/>
          <a:p>
            <a:r>
              <a:rPr lang="es-CO" sz="2800" dirty="0" smtClean="0">
                <a:solidFill>
                  <a:srgbClr val="FF0000"/>
                </a:solidFill>
              </a:rPr>
              <a:t>Pro.9:10.</a:t>
            </a:r>
            <a:r>
              <a:rPr lang="es-CO" sz="2800" i="1" dirty="0"/>
              <a:t> El temor de Jehová es el principio de la sabiduría, </a:t>
            </a:r>
          </a:p>
          <a:p>
            <a:r>
              <a:rPr lang="es-CO" sz="2800" i="1" dirty="0"/>
              <a:t> Y el conocimiento del Santísimo es la inteligencia.</a:t>
            </a:r>
            <a:r>
              <a:rPr lang="es-CO" sz="2800" dirty="0" smtClean="0"/>
              <a:t> </a:t>
            </a:r>
            <a:endParaRPr lang="es-CO" sz="2800" dirty="0"/>
          </a:p>
        </p:txBody>
      </p:sp>
      <p:pic>
        <p:nvPicPr>
          <p:cNvPr id="5122" name="Picture 2" descr="http://elcristo.org/files/2012/05/escrituras-mormon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114300"/>
            <a:ext cx="3429000" cy="27432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t2.gstatic.com/images?q=tbn:ANd9GcT4C9iUX-QW0MW_qxELnf4jmEnHa_1rd4eXnapFv4PP-LQYU_2J"/>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392" y="3068960"/>
            <a:ext cx="3456384" cy="2061539"/>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5130499"/>
            <a:ext cx="9144000" cy="1569660"/>
          </a:xfrm>
          <a:prstGeom prst="rect">
            <a:avLst/>
          </a:prstGeom>
        </p:spPr>
        <p:txBody>
          <a:bodyPr wrap="square">
            <a:spAutoFit/>
          </a:bodyPr>
          <a:lstStyle/>
          <a:p>
            <a:pPr algn="ctr"/>
            <a:r>
              <a:rPr lang="es-CO" sz="2400" b="1" i="1" dirty="0">
                <a:solidFill>
                  <a:srgbClr val="FF0000"/>
                </a:solidFill>
              </a:rPr>
              <a:t>No te conformes con </a:t>
            </a:r>
            <a:r>
              <a:rPr lang="es-CO" sz="2400" b="1" i="1" dirty="0" smtClean="0">
                <a:solidFill>
                  <a:srgbClr val="FF0000"/>
                </a:solidFill>
              </a:rPr>
              <a:t>oír </a:t>
            </a:r>
            <a:r>
              <a:rPr lang="es-CO" sz="2400" b="1" i="1" dirty="0">
                <a:solidFill>
                  <a:srgbClr val="FF0000"/>
                </a:solidFill>
              </a:rPr>
              <a:t>hablar de Jesús, </a:t>
            </a:r>
            <a:r>
              <a:rPr lang="es-CO" sz="2400" b="1" i="1" dirty="0" smtClean="0">
                <a:solidFill>
                  <a:srgbClr val="FF0000"/>
                </a:solidFill>
              </a:rPr>
              <a:t>tienes </a:t>
            </a:r>
            <a:r>
              <a:rPr lang="es-CO" sz="2400" b="1" i="1" dirty="0">
                <a:solidFill>
                  <a:srgbClr val="FF0000"/>
                </a:solidFill>
              </a:rPr>
              <a:t>que tener una relación personal con </a:t>
            </a:r>
            <a:r>
              <a:rPr lang="es-CO" sz="2400" b="1" i="1" dirty="0" smtClean="0">
                <a:solidFill>
                  <a:srgbClr val="FF0000"/>
                </a:solidFill>
              </a:rPr>
              <a:t>Él a través del estudio de su Palabra y la oración. Saber </a:t>
            </a:r>
            <a:r>
              <a:rPr lang="es-CO" sz="2400" b="1" i="1" dirty="0">
                <a:solidFill>
                  <a:srgbClr val="FF0000"/>
                </a:solidFill>
              </a:rPr>
              <a:t>que Dios te ama, que </a:t>
            </a:r>
            <a:r>
              <a:rPr lang="es-CO" sz="2400" b="1" i="1" dirty="0" smtClean="0">
                <a:solidFill>
                  <a:srgbClr val="FF0000"/>
                </a:solidFill>
              </a:rPr>
              <a:t>envió </a:t>
            </a:r>
            <a:r>
              <a:rPr lang="es-CO" sz="2400" b="1" i="1" dirty="0">
                <a:solidFill>
                  <a:srgbClr val="FF0000"/>
                </a:solidFill>
              </a:rPr>
              <a:t>a su Hijo para salvarte y que muy pronto </a:t>
            </a:r>
            <a:r>
              <a:rPr lang="es-CO" sz="2400" b="1" i="1" dirty="0" smtClean="0">
                <a:solidFill>
                  <a:srgbClr val="FF0000"/>
                </a:solidFill>
              </a:rPr>
              <a:t>volverá </a:t>
            </a:r>
            <a:r>
              <a:rPr lang="es-CO" sz="2400" b="1" i="1" dirty="0">
                <a:solidFill>
                  <a:srgbClr val="FF0000"/>
                </a:solidFill>
              </a:rPr>
              <a:t>por </a:t>
            </a:r>
            <a:r>
              <a:rPr lang="es-CO" sz="2400" b="1" i="1" dirty="0" smtClean="0">
                <a:solidFill>
                  <a:srgbClr val="FF0000"/>
                </a:solidFill>
              </a:rPr>
              <a:t>ti </a:t>
            </a:r>
            <a:r>
              <a:rPr lang="es-CO" sz="2400" b="1" i="1" dirty="0">
                <a:solidFill>
                  <a:srgbClr val="FF0000"/>
                </a:solidFill>
              </a:rPr>
              <a:t>para llevarte a morar con Él por la </a:t>
            </a:r>
            <a:r>
              <a:rPr lang="es-CO" sz="2400" b="1" i="1" dirty="0" smtClean="0">
                <a:solidFill>
                  <a:srgbClr val="FF0000"/>
                </a:solidFill>
              </a:rPr>
              <a:t>eternidad. Amen.</a:t>
            </a:r>
            <a:endParaRPr lang="es-CO" sz="2400" b="1" i="1" dirty="0">
              <a:solidFill>
                <a:srgbClr val="FF0000"/>
              </a:solidFill>
            </a:endParaRPr>
          </a:p>
        </p:txBody>
      </p:sp>
    </p:spTree>
    <p:extLst>
      <p:ext uri="{BB962C8B-B14F-4D97-AF65-F5344CB8AC3E}">
        <p14:creationId xmlns:p14="http://schemas.microsoft.com/office/powerpoint/2010/main" val="1254161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5124"/>
                                        </p:tgtEl>
                                        <p:attrNameLst>
                                          <p:attrName>style.visibility</p:attrName>
                                        </p:attrNameLst>
                                      </p:cBhvr>
                                      <p:to>
                                        <p:strVal val="visible"/>
                                      </p:to>
                                    </p:set>
                                    <p:animEffect transition="in" filter="fade">
                                      <p:cBhvr>
                                        <p:cTn id="15" dur="1000"/>
                                        <p:tgtEl>
                                          <p:spTgt spid="5124"/>
                                        </p:tgtEl>
                                      </p:cBhvr>
                                    </p:animEffect>
                                    <p:anim calcmode="lin" valueType="num">
                                      <p:cBhvr>
                                        <p:cTn id="16" dur="1000" fill="hold"/>
                                        <p:tgtEl>
                                          <p:spTgt spid="5124"/>
                                        </p:tgtEl>
                                        <p:attrNameLst>
                                          <p:attrName>ppt_x</p:attrName>
                                        </p:attrNameLst>
                                      </p:cBhvr>
                                      <p:tavLst>
                                        <p:tav tm="0">
                                          <p:val>
                                            <p:strVal val="#ppt_x"/>
                                          </p:val>
                                        </p:tav>
                                        <p:tav tm="100000">
                                          <p:val>
                                            <p:strVal val="#ppt_x"/>
                                          </p:val>
                                        </p:tav>
                                      </p:tavLst>
                                    </p:anim>
                                    <p:anim calcmode="lin" valueType="num">
                                      <p:cBhvr>
                                        <p:cTn id="17" dur="1000" fill="hold"/>
                                        <p:tgtEl>
                                          <p:spTgt spid="512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heel(1)">
                                      <p:cBhvr>
                                        <p:cTn id="2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690864" cy="6120680"/>
          </a:xfrm>
        </p:spPr>
        <p:txBody>
          <a:bodyPr>
            <a:normAutofit fontScale="92500" lnSpcReduction="10000"/>
          </a:bodyPr>
          <a:lstStyle/>
          <a:p>
            <a:pPr marL="0" indent="0">
              <a:buNone/>
            </a:pPr>
            <a:r>
              <a:rPr lang="es-CO" sz="4000" b="1" dirty="0" smtClean="0">
                <a:solidFill>
                  <a:srgbClr val="FF0000"/>
                </a:solidFill>
              </a:rPr>
              <a:t>4</a:t>
            </a:r>
            <a:r>
              <a:rPr lang="es-CO" sz="4000" b="1" dirty="0" smtClean="0"/>
              <a:t>)</a:t>
            </a:r>
            <a:r>
              <a:rPr lang="es-CO" b="1" dirty="0" smtClean="0"/>
              <a:t>. </a:t>
            </a:r>
            <a:r>
              <a:rPr lang="es-CO" b="1" u="sng" dirty="0" smtClean="0"/>
              <a:t>La</a:t>
            </a:r>
            <a:r>
              <a:rPr lang="es-CO" u="sng" dirty="0" smtClean="0"/>
              <a:t> </a:t>
            </a:r>
            <a:r>
              <a:rPr lang="es-CO" b="1" u="sng" dirty="0" smtClean="0"/>
              <a:t>Voluntad </a:t>
            </a:r>
            <a:r>
              <a:rPr lang="es-CO" b="1" u="sng" dirty="0"/>
              <a:t>del Señor. </a:t>
            </a:r>
          </a:p>
          <a:p>
            <a:pPr marL="0" indent="0" algn="ctr">
              <a:buNone/>
            </a:pPr>
            <a:r>
              <a:rPr lang="es-CO" dirty="0" smtClean="0"/>
              <a:t>El </a:t>
            </a:r>
            <a:r>
              <a:rPr lang="es-CO" dirty="0"/>
              <a:t>conocer la voluntad del Señor debe ser el blanco supremo del </a:t>
            </a:r>
            <a:r>
              <a:rPr lang="es-CO" dirty="0" smtClean="0"/>
              <a:t>creyente. La </a:t>
            </a:r>
            <a:r>
              <a:rPr lang="es-CO" dirty="0"/>
              <a:t>mente transformada no sólo posee la capacidad de entender la voluntad de Dios, sino también la intuición divinamente implantada por la cual puede comprobar “cuál sea la buena voluntad de Dios, agradable y </a:t>
            </a:r>
            <a:r>
              <a:rPr lang="es-CO" dirty="0" smtClean="0"/>
              <a:t>perfecta. </a:t>
            </a:r>
            <a:endParaRPr lang="es-CO" dirty="0"/>
          </a:p>
        </p:txBody>
      </p:sp>
      <p:pic>
        <p:nvPicPr>
          <p:cNvPr id="4" name="Picture 2" descr="http://elcristo.org/files/2012/05/escrituras-mormon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7531" y="404664"/>
            <a:ext cx="3154949" cy="295232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737530" y="3645024"/>
            <a:ext cx="3176653" cy="3108543"/>
          </a:xfrm>
          <a:prstGeom prst="rect">
            <a:avLst/>
          </a:prstGeom>
        </p:spPr>
        <p:txBody>
          <a:bodyPr wrap="square">
            <a:spAutoFit/>
          </a:bodyPr>
          <a:lstStyle/>
          <a:p>
            <a:pPr algn="ctr"/>
            <a:r>
              <a:rPr lang="es-CO" sz="2800" b="1" dirty="0">
                <a:solidFill>
                  <a:srgbClr val="FF0000"/>
                </a:solidFill>
              </a:rPr>
              <a:t>Usted no puede saber cual es la voluntad de Dios a menos que escudriñe </a:t>
            </a:r>
            <a:r>
              <a:rPr lang="es-CO" sz="2800" b="1" dirty="0" smtClean="0">
                <a:solidFill>
                  <a:srgbClr val="FF0000"/>
                </a:solidFill>
              </a:rPr>
              <a:t>las </a:t>
            </a:r>
            <a:r>
              <a:rPr lang="es-CO" sz="2800" b="1" dirty="0">
                <a:solidFill>
                  <a:srgbClr val="FF0000"/>
                </a:solidFill>
              </a:rPr>
              <a:t>Sagradas Escrituras. </a:t>
            </a:r>
            <a:endParaRPr lang="es-CO" sz="2800" b="1" dirty="0" smtClean="0">
              <a:solidFill>
                <a:srgbClr val="FF0000"/>
              </a:solidFill>
            </a:endParaRPr>
          </a:p>
          <a:p>
            <a:pPr algn="ctr"/>
            <a:r>
              <a:rPr lang="es-CO" sz="2800" b="1" dirty="0" smtClean="0"/>
              <a:t>Lea </a:t>
            </a:r>
            <a:r>
              <a:rPr lang="es-CO" sz="2800" b="1" dirty="0"/>
              <a:t>Juan 7:17.</a:t>
            </a:r>
            <a:endParaRPr lang="es-CO" sz="2800" b="1" dirty="0"/>
          </a:p>
        </p:txBody>
      </p:sp>
    </p:spTree>
    <p:extLst>
      <p:ext uri="{BB962C8B-B14F-4D97-AF65-F5344CB8AC3E}">
        <p14:creationId xmlns:p14="http://schemas.microsoft.com/office/powerpoint/2010/main" val="2649881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4000" i="1" dirty="0" smtClean="0">
                <a:solidFill>
                  <a:srgbClr val="FF0000"/>
                </a:solidFill>
                <a:latin typeface="Agency FB" pitchFamily="34" charset="0"/>
              </a:rPr>
              <a:t>¿Pero, donde se encuentra la voluntad de Dios?</a:t>
            </a:r>
            <a:endParaRPr lang="es-CO" sz="4000" i="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4762872" cy="2044823"/>
          </a:xfrm>
        </p:spPr>
        <p:txBody>
          <a:bodyPr/>
          <a:lstStyle/>
          <a:p>
            <a:pPr marL="0" indent="0">
              <a:buNone/>
            </a:pPr>
            <a:r>
              <a:rPr lang="es-CO" dirty="0" smtClean="0">
                <a:solidFill>
                  <a:srgbClr val="FF0000"/>
                </a:solidFill>
              </a:rPr>
              <a:t>Salmo 40:8</a:t>
            </a:r>
            <a:r>
              <a:rPr lang="es-CO" dirty="0" smtClean="0"/>
              <a:t>.</a:t>
            </a:r>
            <a:r>
              <a:rPr lang="es-CO" b="1" baseline="30000" dirty="0"/>
              <a:t> </a:t>
            </a:r>
            <a:r>
              <a:rPr lang="es-CO" i="1" dirty="0" smtClean="0"/>
              <a:t>El </a:t>
            </a:r>
            <a:r>
              <a:rPr lang="es-CO" i="1" dirty="0"/>
              <a:t>hacer tu voluntad, Dios mío, me ha agradado, </a:t>
            </a:r>
            <a:r>
              <a:rPr lang="es-CO" i="1" dirty="0" smtClean="0"/>
              <a:t>Y </a:t>
            </a:r>
            <a:r>
              <a:rPr lang="es-CO" i="1" dirty="0"/>
              <a:t>tu ley está en medio de mi corazón</a:t>
            </a:r>
            <a:r>
              <a:rPr lang="es-CO" i="1" dirty="0" smtClean="0"/>
              <a:t>.</a:t>
            </a:r>
            <a:endParaRPr lang="es-CO" dirty="0"/>
          </a:p>
        </p:txBody>
      </p:sp>
      <p:pic>
        <p:nvPicPr>
          <p:cNvPr id="6146" name="Picture 2" descr="http://www.mensageiradapaz.org/imagens/dez-mandament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0" y="1340769"/>
            <a:ext cx="3810000" cy="230425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427984" y="5589240"/>
            <a:ext cx="242374" cy="369332"/>
          </a:xfrm>
          <a:prstGeom prst="rect">
            <a:avLst/>
          </a:prstGeom>
        </p:spPr>
        <p:txBody>
          <a:bodyPr wrap="none">
            <a:spAutoFit/>
          </a:bodyPr>
          <a:lstStyle/>
          <a:p>
            <a:r>
              <a:rPr lang="es-CO" dirty="0" smtClean="0"/>
              <a:t>.</a:t>
            </a:r>
            <a:endParaRPr lang="es-CO" dirty="0"/>
          </a:p>
        </p:txBody>
      </p:sp>
      <p:sp>
        <p:nvSpPr>
          <p:cNvPr id="5" name="4 Rectángulo"/>
          <p:cNvSpPr/>
          <p:nvPr/>
        </p:nvSpPr>
        <p:spPr>
          <a:xfrm>
            <a:off x="0" y="3881080"/>
            <a:ext cx="9144000" cy="3046988"/>
          </a:xfrm>
          <a:prstGeom prst="rect">
            <a:avLst/>
          </a:prstGeom>
        </p:spPr>
        <p:txBody>
          <a:bodyPr wrap="square">
            <a:spAutoFit/>
          </a:bodyPr>
          <a:lstStyle/>
          <a:p>
            <a:pPr algn="ctr"/>
            <a:r>
              <a:rPr lang="es-CO" sz="2400" b="1" dirty="0"/>
              <a:t>Cristo se gozaba en obedecer a su Padre. Cuando la ley está escrita en el corazón, la obediencia se transforma en placer. En vez de considerarla como una serie de reglamentos externos que deben cumplirse al pie de la letra, se la concibe como la transcripción del carácter de Dios. Este conocimiento inteligente del carácter divino despierta el deseo de imitarlo. Cuando se comprende el costo infinito de la salvación, se la aprecia más. Entonces el mayor deleite del cristiano será vivir en armonía con los principios del cielo </a:t>
            </a:r>
            <a:endParaRPr lang="es-CO" sz="2400" b="1" dirty="0"/>
          </a:p>
        </p:txBody>
      </p:sp>
    </p:spTree>
    <p:extLst>
      <p:ext uri="{BB962C8B-B14F-4D97-AF65-F5344CB8AC3E}">
        <p14:creationId xmlns:p14="http://schemas.microsoft.com/office/powerpoint/2010/main" val="107106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lnSpcReduction="10000"/>
          </a:bodyPr>
          <a:lstStyle/>
          <a:p>
            <a:pPr marL="0" indent="0" algn="ctr">
              <a:buNone/>
            </a:pPr>
            <a:r>
              <a:rPr lang="es-CO" dirty="0"/>
              <a:t>El propósito básico del plan de salvación es restablecer en el hombre la imagen de Dios (Ed 13). Cualquier sistema religioso que subordine esta función al cumplimiento de ceremonias y tradiciones, oscurece el propósito principal de la verdadera religión. </a:t>
            </a:r>
          </a:p>
          <a:p>
            <a:pPr marL="0" indent="0" algn="ctr">
              <a:buNone/>
            </a:pPr>
            <a:r>
              <a:rPr lang="es-CO" b="1" dirty="0" smtClean="0">
                <a:solidFill>
                  <a:srgbClr val="FF0000"/>
                </a:solidFill>
              </a:rPr>
              <a:t>¿Qué debemos hacer a medida que conocemos la voluntad de Dios?</a:t>
            </a:r>
          </a:p>
          <a:p>
            <a:pPr marL="0" indent="0" algn="ctr">
              <a:buNone/>
            </a:pPr>
            <a:r>
              <a:rPr lang="es-CO" dirty="0" smtClean="0">
                <a:solidFill>
                  <a:srgbClr val="FF0000"/>
                </a:solidFill>
              </a:rPr>
              <a:t>Rom.12:2</a:t>
            </a:r>
            <a:r>
              <a:rPr lang="es-CO" dirty="0" smtClean="0"/>
              <a:t>. No </a:t>
            </a:r>
            <a:r>
              <a:rPr lang="es-CO" dirty="0"/>
              <a:t>os conforméis a este siglo, sino </a:t>
            </a:r>
            <a:r>
              <a:rPr lang="es-CO" i="1" u="sng" dirty="0"/>
              <a:t>transformaos</a:t>
            </a:r>
            <a:r>
              <a:rPr lang="es-CO" dirty="0"/>
              <a:t> por medio de la renovación de vuestro </a:t>
            </a:r>
            <a:r>
              <a:rPr lang="es-CO" i="1" u="sng" dirty="0"/>
              <a:t>entendimiento</a:t>
            </a:r>
            <a:r>
              <a:rPr lang="es-CO" dirty="0"/>
              <a:t>, para que comprobéis cuál sea la buena voluntad de Dios, agradable y perfecta.</a:t>
            </a:r>
            <a:endParaRPr lang="es-CO" dirty="0"/>
          </a:p>
        </p:txBody>
      </p:sp>
    </p:spTree>
    <p:extLst>
      <p:ext uri="{BB962C8B-B14F-4D97-AF65-F5344CB8AC3E}">
        <p14:creationId xmlns:p14="http://schemas.microsoft.com/office/powerpoint/2010/main" val="3711821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heel(1)">
                                      <p:cBhvr>
                                        <p:cTn id="15"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1.bp.blogspot.com/-Hs6P0duZGr4/TdS3o6R_aGI/AAAAAAAABEQ/AEkHs_h1KwU/s1600/0Diostesostieneencadapasoqdas_.bm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88641"/>
            <a:ext cx="3494187" cy="2880320"/>
          </a:xfrm>
          <a:prstGeom prst="rect">
            <a:avLst/>
          </a:prstGeom>
          <a:noFill/>
          <a:extLst>
            <a:ext uri="{909E8E84-426E-40DD-AFC4-6F175D3DCCD1}">
              <a14:hiddenFill xmlns:a14="http://schemas.microsoft.com/office/drawing/2010/main">
                <a:solidFill>
                  <a:srgbClr val="FFFFFF"/>
                </a:solidFill>
              </a14:hiddenFill>
            </a:ext>
          </a:extLst>
        </p:spPr>
      </p:pic>
      <p:sp>
        <p:nvSpPr>
          <p:cNvPr id="5" name="4 Marcador de contenido"/>
          <p:cNvSpPr>
            <a:spLocks noGrp="1"/>
          </p:cNvSpPr>
          <p:nvPr>
            <p:ph idx="1"/>
          </p:nvPr>
        </p:nvSpPr>
        <p:spPr>
          <a:xfrm>
            <a:off x="179512" y="404665"/>
            <a:ext cx="5040560" cy="2808311"/>
          </a:xfrm>
        </p:spPr>
        <p:txBody>
          <a:bodyPr/>
          <a:lstStyle/>
          <a:p>
            <a:pPr marL="0" indent="0" algn="ctr">
              <a:buNone/>
            </a:pPr>
            <a:r>
              <a:rPr lang="es-CO" i="1" dirty="0" smtClean="0">
                <a:solidFill>
                  <a:srgbClr val="FF0000"/>
                </a:solidFill>
              </a:rPr>
              <a:t>Si este tema ha sido de bendición para usted, compártalo con alguien, y no se olvide que Cristo viene pronto, Amen.</a:t>
            </a:r>
          </a:p>
        </p:txBody>
      </p:sp>
      <p:sp>
        <p:nvSpPr>
          <p:cNvPr id="6" name="5 Rectángulo"/>
          <p:cNvSpPr/>
          <p:nvPr/>
        </p:nvSpPr>
        <p:spPr>
          <a:xfrm>
            <a:off x="4283968" y="3573016"/>
            <a:ext cx="4572000" cy="3046988"/>
          </a:xfrm>
          <a:prstGeom prst="rect">
            <a:avLst/>
          </a:prstGeom>
        </p:spPr>
        <p:txBody>
          <a:bodyPr>
            <a:spAutoFit/>
          </a:bodyPr>
          <a:lstStyle/>
          <a:p>
            <a:pPr algn="ctr"/>
            <a:r>
              <a:rPr lang="es-CO" sz="3200" i="1" dirty="0">
                <a:solidFill>
                  <a:srgbClr val="FF0000"/>
                </a:solidFill>
              </a:rPr>
              <a:t>Finalmente, mi deseo y oración es que Dios nos permita aprovechar cada segundo de vida que Él nos de para dedicarlo a su servicio. Amen.   </a:t>
            </a:r>
            <a:endParaRPr lang="es-CO" sz="3200" i="1" dirty="0">
              <a:solidFill>
                <a:srgbClr val="FF0000"/>
              </a:solidFill>
            </a:endParaRPr>
          </a:p>
        </p:txBody>
      </p:sp>
      <p:pic>
        <p:nvPicPr>
          <p:cNvPr id="8194" name="Picture 2" descr="http://t3.gstatic.com/images?q=tbn:ANd9GcQD3zFLKYwtXeDTGHMyvyYA-1C2uAdAn2gfqPy3KYS5SOFpqhB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573016"/>
            <a:ext cx="3960440" cy="3046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451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 calcmode="lin" valueType="num">
                                      <p:cBhvr>
                                        <p:cTn id="16" dur="1000" fill="hold"/>
                                        <p:tgtEl>
                                          <p:spTgt spid="6"/>
                                        </p:tgtEl>
                                        <p:attrNameLst>
                                          <p:attrName>style.rotation</p:attrName>
                                        </p:attrNameLst>
                                      </p:cBhvr>
                                      <p:tavLst>
                                        <p:tav tm="0">
                                          <p:val>
                                            <p:fltVal val="90"/>
                                          </p:val>
                                        </p:tav>
                                        <p:tav tm="100000">
                                          <p:val>
                                            <p:fltVal val="0"/>
                                          </p:val>
                                        </p:tav>
                                      </p:tavLst>
                                    </p:anim>
                                    <p:animEffect transition="in" filter="fade">
                                      <p:cBhvr>
                                        <p:cTn id="1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467</TotalTime>
  <Words>1461</Words>
  <Application>Microsoft Office PowerPoint</Application>
  <PresentationFormat>Presentación en pantalla (4:3)</PresentationFormat>
  <Paragraphs>62</Paragraphs>
  <Slides>18</Slides>
  <Notes>0</Notes>
  <HiddenSlides>0</HiddenSlides>
  <MMClips>0</MMClips>
  <ScaleCrop>false</ScaleCrop>
  <HeadingPairs>
    <vt:vector size="4" baseType="variant">
      <vt:variant>
        <vt:lpstr>Tema</vt:lpstr>
      </vt:variant>
      <vt:variant>
        <vt:i4>1</vt:i4>
      </vt:variant>
      <vt:variant>
        <vt:lpstr>Títulos de diapositiva</vt:lpstr>
      </vt:variant>
      <vt:variant>
        <vt:i4>18</vt:i4>
      </vt:variant>
    </vt:vector>
  </HeadingPairs>
  <TitlesOfParts>
    <vt:vector size="19" baseType="lpstr">
      <vt:lpstr>Tema de Office</vt:lpstr>
      <vt:lpstr>Texto base: Efesios 5:15-17.</vt:lpstr>
      <vt:lpstr>Introducción</vt:lpstr>
      <vt:lpstr>Presentación de PowerPoint</vt:lpstr>
      <vt:lpstr>Presentación de PowerPoint</vt:lpstr>
      <vt:lpstr>Presentación de PowerPoint</vt:lpstr>
      <vt:lpstr>¿Qué tenemos que hacer para no ser calificados como ¿necios o insensatos?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¿Pero, donde se encuentra la voluntad de Dios?</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FUERA DE CONTROL</dc:title>
  <dc:creator>FAMILIA FIERRO CH</dc:creator>
  <cp:lastModifiedBy>FAMILIA FIERRO CH</cp:lastModifiedBy>
  <cp:revision>65</cp:revision>
  <dcterms:created xsi:type="dcterms:W3CDTF">2012-10-19T05:48:36Z</dcterms:created>
  <dcterms:modified xsi:type="dcterms:W3CDTF">2013-04-26T04:18:51Z</dcterms:modified>
</cp:coreProperties>
</file>